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90" r:id="rId2"/>
    <p:sldId id="256" r:id="rId3"/>
    <p:sldId id="257" r:id="rId4"/>
    <p:sldId id="258" r:id="rId5"/>
    <p:sldId id="291"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0C01"/>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4" autoAdjust="0"/>
    <p:restoredTop sz="9466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451E848-5181-46BE-906D-C9F95BFB7E78}" type="datetimeFigureOut">
              <a:rPr lang="en-IN" smtClean="0"/>
              <a:pPr/>
              <a:t>17-04-2023</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4B3D0EA2-3A8E-4BA1-8CE4-C0399FBA188A}" type="slidenum">
              <a:rPr lang="en-IN" smtClean="0"/>
              <a:pPr/>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84300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51E848-5181-46BE-906D-C9F95BFB7E78}" type="datetimeFigureOut">
              <a:rPr lang="en-IN" smtClean="0"/>
              <a:pPr/>
              <a:t>17-04-2023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3D0EA2-3A8E-4BA1-8CE4-C0399FBA188A}" type="slidenum">
              <a:rPr lang="en-IN" smtClean="0"/>
              <a:pPr/>
              <a:t>‹#›</a:t>
            </a:fld>
            <a:endParaRPr lang="en-IN"/>
          </a:p>
        </p:txBody>
      </p:sp>
    </p:spTree>
    <p:extLst>
      <p:ext uri="{BB962C8B-B14F-4D97-AF65-F5344CB8AC3E}">
        <p14:creationId xmlns="" xmlns:p14="http://schemas.microsoft.com/office/powerpoint/2010/main" val="2131916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51E848-5181-46BE-906D-C9F95BFB7E78}" type="datetimeFigureOut">
              <a:rPr lang="en-IN" smtClean="0"/>
              <a:pPr/>
              <a:t>17-04-2023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3D0EA2-3A8E-4BA1-8CE4-C0399FBA188A}" type="slidenum">
              <a:rPr lang="en-IN" smtClean="0"/>
              <a:pPr/>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332367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51E848-5181-46BE-906D-C9F95BFB7E78}" type="datetimeFigureOut">
              <a:rPr lang="en-IN" smtClean="0"/>
              <a:pPr/>
              <a:t>17-04-2023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3D0EA2-3A8E-4BA1-8CE4-C0399FBA188A}" type="slidenum">
              <a:rPr lang="en-IN" smtClean="0"/>
              <a:pPr/>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525946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51E848-5181-46BE-906D-C9F95BFB7E78}" type="datetimeFigureOut">
              <a:rPr lang="en-IN" smtClean="0"/>
              <a:pPr/>
              <a:t>17-04-2023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3D0EA2-3A8E-4BA1-8CE4-C0399FBA188A}" type="slidenum">
              <a:rPr lang="en-IN" smtClean="0"/>
              <a:pPr/>
              <a:t>‹#›</a:t>
            </a:fld>
            <a:endParaRPr lang="en-IN"/>
          </a:p>
        </p:txBody>
      </p:sp>
    </p:spTree>
    <p:extLst>
      <p:ext uri="{BB962C8B-B14F-4D97-AF65-F5344CB8AC3E}">
        <p14:creationId xmlns="" xmlns:p14="http://schemas.microsoft.com/office/powerpoint/2010/main" val="3426522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51E848-5181-46BE-906D-C9F95BFB7E78}" type="datetimeFigureOut">
              <a:rPr lang="en-IN" smtClean="0"/>
              <a:pPr/>
              <a:t>17-04-2023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3D0EA2-3A8E-4BA1-8CE4-C0399FBA188A}" type="slidenum">
              <a:rPr lang="en-IN" smtClean="0"/>
              <a:pPr/>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805830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51E848-5181-46BE-906D-C9F95BFB7E78}" type="datetimeFigureOut">
              <a:rPr lang="en-IN" smtClean="0"/>
              <a:pPr/>
              <a:t>17-04-2023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3D0EA2-3A8E-4BA1-8CE4-C0399FBA188A}" type="slidenum">
              <a:rPr lang="en-IN" smtClean="0"/>
              <a:pPr/>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8255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51E848-5181-46BE-906D-C9F95BFB7E78}" type="datetimeFigureOut">
              <a:rPr lang="en-IN" smtClean="0"/>
              <a:pPr/>
              <a:t>17-04-2023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3D0EA2-3A8E-4BA1-8CE4-C0399FBA188A}" type="slidenum">
              <a:rPr lang="en-IN" smtClean="0"/>
              <a:pPr/>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761194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51E848-5181-46BE-906D-C9F95BFB7E78}" type="datetimeFigureOut">
              <a:rPr lang="en-IN" smtClean="0"/>
              <a:pPr/>
              <a:t>17-04-2023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3D0EA2-3A8E-4BA1-8CE4-C0399FBA188A}" type="slidenum">
              <a:rPr lang="en-IN" smtClean="0"/>
              <a:pPr/>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249679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51E848-5181-46BE-906D-C9F95BFB7E78}" type="datetimeFigureOut">
              <a:rPr lang="en-IN" smtClean="0"/>
              <a:pPr/>
              <a:t>17-04-2023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3D0EA2-3A8E-4BA1-8CE4-C0399FBA188A}" type="slidenum">
              <a:rPr lang="en-IN" smtClean="0"/>
              <a:pPr/>
              <a:t>‹#›</a:t>
            </a:fld>
            <a:endParaRPr lang="en-IN"/>
          </a:p>
        </p:txBody>
      </p:sp>
    </p:spTree>
    <p:extLst>
      <p:ext uri="{BB962C8B-B14F-4D97-AF65-F5344CB8AC3E}">
        <p14:creationId xmlns="" xmlns:p14="http://schemas.microsoft.com/office/powerpoint/2010/main" val="414023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51E848-5181-46BE-906D-C9F95BFB7E78}" type="datetimeFigureOut">
              <a:rPr lang="en-IN" smtClean="0"/>
              <a:pPr/>
              <a:t>17-04-2023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3D0EA2-3A8E-4BA1-8CE4-C0399FBA188A}" type="slidenum">
              <a:rPr lang="en-IN" smtClean="0"/>
              <a:pPr/>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35905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51E848-5181-46BE-906D-C9F95BFB7E78}" type="datetimeFigureOut">
              <a:rPr lang="en-IN" smtClean="0"/>
              <a:pPr/>
              <a:t>17-04-2023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3D0EA2-3A8E-4BA1-8CE4-C0399FBA188A}" type="slidenum">
              <a:rPr lang="en-IN" smtClean="0"/>
              <a:pPr/>
              <a:t>‹#›</a:t>
            </a:fld>
            <a:endParaRPr lang="en-IN"/>
          </a:p>
        </p:txBody>
      </p:sp>
    </p:spTree>
    <p:extLst>
      <p:ext uri="{BB962C8B-B14F-4D97-AF65-F5344CB8AC3E}">
        <p14:creationId xmlns="" xmlns:p14="http://schemas.microsoft.com/office/powerpoint/2010/main" val="2966067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51E848-5181-46BE-906D-C9F95BFB7E78}" type="datetimeFigureOut">
              <a:rPr lang="en-IN" smtClean="0"/>
              <a:pPr/>
              <a:t>17-04-2023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B3D0EA2-3A8E-4BA1-8CE4-C0399FBA188A}" type="slidenum">
              <a:rPr lang="en-IN" smtClean="0"/>
              <a:pPr/>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846098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51E848-5181-46BE-906D-C9F95BFB7E78}" type="datetimeFigureOut">
              <a:rPr lang="en-IN" smtClean="0"/>
              <a:pPr/>
              <a:t>17-04-2023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B3D0EA2-3A8E-4BA1-8CE4-C0399FBA188A}" type="slidenum">
              <a:rPr lang="en-IN" smtClean="0"/>
              <a:pPr/>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267235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51E848-5181-46BE-906D-C9F95BFB7E78}" type="datetimeFigureOut">
              <a:rPr lang="en-IN" smtClean="0"/>
              <a:pPr/>
              <a:t>17-04-2023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B3D0EA2-3A8E-4BA1-8CE4-C0399FBA188A}" type="slidenum">
              <a:rPr lang="en-IN" smtClean="0"/>
              <a:pPr/>
              <a:t>‹#›</a:t>
            </a:fld>
            <a:endParaRPr lang="en-IN"/>
          </a:p>
        </p:txBody>
      </p:sp>
    </p:spTree>
    <p:extLst>
      <p:ext uri="{BB962C8B-B14F-4D97-AF65-F5344CB8AC3E}">
        <p14:creationId xmlns="" xmlns:p14="http://schemas.microsoft.com/office/powerpoint/2010/main" val="4267279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51E848-5181-46BE-906D-C9F95BFB7E78}" type="datetimeFigureOut">
              <a:rPr lang="en-IN" smtClean="0"/>
              <a:pPr/>
              <a:t>17-04-2023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3D0EA2-3A8E-4BA1-8CE4-C0399FBA188A}" type="slidenum">
              <a:rPr lang="en-IN" smtClean="0"/>
              <a:pPr/>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300584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51E848-5181-46BE-906D-C9F95BFB7E78}" type="datetimeFigureOut">
              <a:rPr lang="en-IN" smtClean="0"/>
              <a:pPr/>
              <a:t>17-04-2023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3D0EA2-3A8E-4BA1-8CE4-C0399FBA188A}" type="slidenum">
              <a:rPr lang="en-IN" smtClean="0"/>
              <a:pPr/>
              <a:t>‹#›</a:t>
            </a:fld>
            <a:endParaRPr lang="en-IN"/>
          </a:p>
        </p:txBody>
      </p:sp>
    </p:spTree>
    <p:extLst>
      <p:ext uri="{BB962C8B-B14F-4D97-AF65-F5344CB8AC3E}">
        <p14:creationId xmlns="" xmlns:p14="http://schemas.microsoft.com/office/powerpoint/2010/main" val="570592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451E848-5181-46BE-906D-C9F95BFB7E78}" type="datetimeFigureOut">
              <a:rPr lang="en-IN" smtClean="0"/>
              <a:pPr/>
              <a:t>17-04-2023</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B3D0EA2-3A8E-4BA1-8CE4-C0399FBA188A}" type="slidenum">
              <a:rPr lang="en-IN" smtClean="0"/>
              <a:pPr/>
              <a:t>‹#›</a:t>
            </a:fld>
            <a:endParaRPr lang="en-IN"/>
          </a:p>
        </p:txBody>
      </p:sp>
    </p:spTree>
    <p:extLst>
      <p:ext uri="{BB962C8B-B14F-4D97-AF65-F5344CB8AC3E}">
        <p14:creationId xmlns="" xmlns:p14="http://schemas.microsoft.com/office/powerpoint/2010/main" val="297597396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AC3A7A-F060-6352-E2AB-87E015FB33D9}"/>
              </a:ext>
            </a:extLst>
          </p:cNvPr>
          <p:cNvSpPr>
            <a:spLocks noGrp="1"/>
          </p:cNvSpPr>
          <p:nvPr>
            <p:ph type="title"/>
          </p:nvPr>
        </p:nvSpPr>
        <p:spPr>
          <a:xfrm>
            <a:off x="879053" y="1082493"/>
            <a:ext cx="10017544" cy="1303867"/>
          </a:xfrm>
        </p:spPr>
        <p:txBody>
          <a:bodyPr/>
          <a:lstStyle/>
          <a:p>
            <a:endParaRPr lang="en-IN" dirty="0"/>
          </a:p>
        </p:txBody>
      </p:sp>
      <p:sp>
        <p:nvSpPr>
          <p:cNvPr id="3" name="Content Placeholder 2">
            <a:extLst>
              <a:ext uri="{FF2B5EF4-FFF2-40B4-BE49-F238E27FC236}">
                <a16:creationId xmlns="" xmlns:a16="http://schemas.microsoft.com/office/drawing/2014/main" id="{C92CB09D-A9BE-A2A0-6844-E6CB9B8D07C8}"/>
              </a:ext>
            </a:extLst>
          </p:cNvPr>
          <p:cNvSpPr>
            <a:spLocks noGrp="1"/>
          </p:cNvSpPr>
          <p:nvPr>
            <p:ph idx="1"/>
          </p:nvPr>
        </p:nvSpPr>
        <p:spPr/>
        <p:txBody>
          <a:bodyPr>
            <a:normAutofit/>
          </a:bodyPr>
          <a:lstStyle/>
          <a:p>
            <a:pPr algn="ctr"/>
            <a:r>
              <a:rPr lang="en-IN" sz="6000" dirty="0">
                <a:solidFill>
                  <a:srgbClr val="0070C0"/>
                </a:solidFill>
                <a:latin typeface="Algerian" panose="04020705040A02060702" pitchFamily="82" charset="0"/>
              </a:rPr>
              <a:t>DATA ANALYTIC WITH TABELEAU</a:t>
            </a:r>
          </a:p>
        </p:txBody>
      </p:sp>
      <p:pic>
        <p:nvPicPr>
          <p:cNvPr id="1026" name="Picture 2" descr="Tableau Logo - How to Optimize it, Pick the right one, and skip the edited  logos popping up.">
            <a:extLst>
              <a:ext uri="{FF2B5EF4-FFF2-40B4-BE49-F238E27FC236}">
                <a16:creationId xmlns="" xmlns:a16="http://schemas.microsoft.com/office/drawing/2014/main" id="{3D03F3A4-A1A8-5A24-2738-2D735D7CECBA}"/>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341756" y="1081435"/>
            <a:ext cx="6333893" cy="1304925"/>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Smart Internz">
            <a:extLst>
              <a:ext uri="{FF2B5EF4-FFF2-40B4-BE49-F238E27FC236}">
                <a16:creationId xmlns="" xmlns:a16="http://schemas.microsoft.com/office/drawing/2014/main" id="{7A326B6C-6E84-E1D0-C99E-7D02007D22B5}"/>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74566" y="3870506"/>
            <a:ext cx="2319453" cy="21759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88724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91BC10-392A-B44F-E981-1C2B1AF64907}"/>
              </a:ext>
            </a:extLst>
          </p:cNvPr>
          <p:cNvSpPr>
            <a:spLocks noGrp="1"/>
          </p:cNvSpPr>
          <p:nvPr>
            <p:ph type="title"/>
          </p:nvPr>
        </p:nvSpPr>
        <p:spPr/>
        <p:txBody>
          <a:bodyPr>
            <a:normAutofit fontScale="90000"/>
          </a:bodyPr>
          <a:lstStyle/>
          <a:p>
            <a:r>
              <a:rPr lang="en-IN" b="1" dirty="0">
                <a:latin typeface="Algerian" panose="04020705040A02060702" pitchFamily="82" charset="0"/>
              </a:rPr>
              <a:t>ACTIVITY:04</a:t>
            </a:r>
            <a:br>
              <a:rPr lang="en-IN" b="1" dirty="0">
                <a:latin typeface="Algerian" panose="04020705040A02060702" pitchFamily="82" charset="0"/>
              </a:rPr>
            </a:br>
            <a:r>
              <a:rPr lang="en-IN" b="1" dirty="0">
                <a:latin typeface="Algerian" panose="04020705040A02060702" pitchFamily="82" charset="0"/>
              </a:rPr>
              <a:t>TOTAL CO2 EMISSION OVER TIME</a:t>
            </a:r>
          </a:p>
        </p:txBody>
      </p:sp>
      <p:pic>
        <p:nvPicPr>
          <p:cNvPr id="5" name="Content Placeholder 4">
            <a:extLst>
              <a:ext uri="{FF2B5EF4-FFF2-40B4-BE49-F238E27FC236}">
                <a16:creationId xmlns="" xmlns:a16="http://schemas.microsoft.com/office/drawing/2014/main" id="{1450FF7A-64A2-0FDE-D7BD-F3D9FF0CB706}"/>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903249" y="2557463"/>
            <a:ext cx="10504449" cy="3317875"/>
          </a:xfrm>
        </p:spPr>
      </p:pic>
    </p:spTree>
    <p:extLst>
      <p:ext uri="{BB962C8B-B14F-4D97-AF65-F5344CB8AC3E}">
        <p14:creationId xmlns="" xmlns:p14="http://schemas.microsoft.com/office/powerpoint/2010/main" val="155610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5FD916-D22F-A44E-3147-6148FAA3A399}"/>
              </a:ext>
            </a:extLst>
          </p:cNvPr>
          <p:cNvSpPr>
            <a:spLocks noGrp="1"/>
          </p:cNvSpPr>
          <p:nvPr>
            <p:ph type="title"/>
          </p:nvPr>
        </p:nvSpPr>
        <p:spPr/>
        <p:txBody>
          <a:bodyPr>
            <a:normAutofit fontScale="90000"/>
          </a:bodyPr>
          <a:lstStyle/>
          <a:p>
            <a:r>
              <a:rPr lang="en-IN" b="1" dirty="0">
                <a:solidFill>
                  <a:schemeClr val="accent5">
                    <a:lumMod val="75000"/>
                  </a:schemeClr>
                </a:solidFill>
                <a:latin typeface="Algerian" panose="04020705040A02060702" pitchFamily="82" charset="0"/>
              </a:rPr>
              <a:t>ACTIVITY:05</a:t>
            </a:r>
            <a:r>
              <a:rPr lang="en-IN" b="1" dirty="0">
                <a:latin typeface="Algerian" panose="04020705040A02060702" pitchFamily="82" charset="0"/>
              </a:rPr>
              <a:t/>
            </a:r>
            <a:br>
              <a:rPr lang="en-IN" b="1" dirty="0">
                <a:latin typeface="Algerian" panose="04020705040A02060702" pitchFamily="82" charset="0"/>
              </a:rPr>
            </a:br>
            <a:r>
              <a:rPr lang="en-IN" b="1" dirty="0">
                <a:solidFill>
                  <a:srgbClr val="00B050"/>
                </a:solidFill>
                <a:latin typeface="Bahnschrift SemiBold" panose="020B0502040204020203" pitchFamily="34" charset="0"/>
              </a:rPr>
              <a:t>CO2 EMISSION INDIA VS UNITED STATES</a:t>
            </a:r>
          </a:p>
        </p:txBody>
      </p:sp>
      <p:pic>
        <p:nvPicPr>
          <p:cNvPr id="5" name="Content Placeholder 4">
            <a:extLst>
              <a:ext uri="{FF2B5EF4-FFF2-40B4-BE49-F238E27FC236}">
                <a16:creationId xmlns="" xmlns:a16="http://schemas.microsoft.com/office/drawing/2014/main" id="{129F3820-DDE4-7F73-2E55-D2FB8EA8819D}"/>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126273" y="2557463"/>
            <a:ext cx="9770325" cy="3317875"/>
          </a:xfrm>
        </p:spPr>
      </p:pic>
    </p:spTree>
    <p:extLst>
      <p:ext uri="{BB962C8B-B14F-4D97-AF65-F5344CB8AC3E}">
        <p14:creationId xmlns="" xmlns:p14="http://schemas.microsoft.com/office/powerpoint/2010/main" val="3152720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147121-92B7-E854-DE24-1165AB93F65B}"/>
              </a:ext>
            </a:extLst>
          </p:cNvPr>
          <p:cNvSpPr>
            <a:spLocks noGrp="1"/>
          </p:cNvSpPr>
          <p:nvPr>
            <p:ph type="title"/>
          </p:nvPr>
        </p:nvSpPr>
        <p:spPr/>
        <p:txBody>
          <a:bodyPr>
            <a:normAutofit fontScale="90000"/>
          </a:bodyPr>
          <a:lstStyle/>
          <a:p>
            <a:r>
              <a:rPr lang="en-IN" b="1" dirty="0">
                <a:solidFill>
                  <a:srgbClr val="FF0000"/>
                </a:solidFill>
              </a:rPr>
              <a:t>ACTIVITY:06</a:t>
            </a:r>
            <a:r>
              <a:rPr lang="en-IN" dirty="0"/>
              <a:t/>
            </a:r>
            <a:br>
              <a:rPr lang="en-IN" dirty="0"/>
            </a:br>
            <a:r>
              <a:rPr lang="en-IN" b="1" dirty="0">
                <a:solidFill>
                  <a:srgbClr val="00B0F0"/>
                </a:solidFill>
              </a:rPr>
              <a:t>TOTAL EMISSION BY CONTINENTS</a:t>
            </a:r>
          </a:p>
        </p:txBody>
      </p:sp>
      <p:pic>
        <p:nvPicPr>
          <p:cNvPr id="5" name="Content Placeholder 4">
            <a:extLst>
              <a:ext uri="{FF2B5EF4-FFF2-40B4-BE49-F238E27FC236}">
                <a16:creationId xmlns="" xmlns:a16="http://schemas.microsoft.com/office/drawing/2014/main" id="{2E054A81-B720-161B-3857-367F73758A2E}"/>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148576" y="2557463"/>
            <a:ext cx="9980341" cy="3317875"/>
          </a:xfrm>
        </p:spPr>
      </p:pic>
    </p:spTree>
    <p:extLst>
      <p:ext uri="{BB962C8B-B14F-4D97-AF65-F5344CB8AC3E}">
        <p14:creationId xmlns="" xmlns:p14="http://schemas.microsoft.com/office/powerpoint/2010/main" val="2254981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7E3C93-63DF-7A59-D1E8-33CFD037F5B0}"/>
              </a:ext>
            </a:extLst>
          </p:cNvPr>
          <p:cNvSpPr>
            <a:spLocks noGrp="1"/>
          </p:cNvSpPr>
          <p:nvPr>
            <p:ph type="title"/>
          </p:nvPr>
        </p:nvSpPr>
        <p:spPr/>
        <p:txBody>
          <a:bodyPr>
            <a:normAutofit fontScale="90000"/>
          </a:bodyPr>
          <a:lstStyle/>
          <a:p>
            <a:r>
              <a:rPr lang="en-IN" b="1" dirty="0">
                <a:solidFill>
                  <a:schemeClr val="accent6">
                    <a:lumMod val="50000"/>
                  </a:schemeClr>
                </a:solidFill>
              </a:rPr>
              <a:t>ACTIVITY:07</a:t>
            </a:r>
            <a:r>
              <a:rPr lang="en-IN" dirty="0"/>
              <a:t/>
            </a:r>
            <a:br>
              <a:rPr lang="en-IN" dirty="0"/>
            </a:br>
            <a:r>
              <a:rPr lang="en-IN" b="1" dirty="0">
                <a:solidFill>
                  <a:schemeClr val="accent1">
                    <a:lumMod val="75000"/>
                  </a:schemeClr>
                </a:solidFill>
              </a:rPr>
              <a:t>CO2 EMISSION PER CAPITA</a:t>
            </a:r>
          </a:p>
        </p:txBody>
      </p:sp>
      <p:pic>
        <p:nvPicPr>
          <p:cNvPr id="5" name="Content Placeholder 4">
            <a:extLst>
              <a:ext uri="{FF2B5EF4-FFF2-40B4-BE49-F238E27FC236}">
                <a16:creationId xmlns="" xmlns:a16="http://schemas.microsoft.com/office/drawing/2014/main" id="{017C7C04-E1A4-E7C4-7089-3B4AF85C6872}"/>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295402" y="2557463"/>
            <a:ext cx="9601195" cy="3317875"/>
          </a:xfrm>
        </p:spPr>
      </p:pic>
    </p:spTree>
    <p:extLst>
      <p:ext uri="{BB962C8B-B14F-4D97-AF65-F5344CB8AC3E}">
        <p14:creationId xmlns="" xmlns:p14="http://schemas.microsoft.com/office/powerpoint/2010/main" val="250052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238F61-E7C3-3D35-B9A4-9D6280AEFD1D}"/>
              </a:ext>
            </a:extLst>
          </p:cNvPr>
          <p:cNvSpPr>
            <a:spLocks noGrp="1"/>
          </p:cNvSpPr>
          <p:nvPr>
            <p:ph type="title"/>
          </p:nvPr>
        </p:nvSpPr>
        <p:spPr/>
        <p:txBody>
          <a:bodyPr>
            <a:normAutofit fontScale="90000"/>
          </a:bodyPr>
          <a:lstStyle/>
          <a:p>
            <a:r>
              <a:rPr lang="en-IN" b="1" dirty="0">
                <a:solidFill>
                  <a:srgbClr val="002060"/>
                </a:solidFill>
              </a:rPr>
              <a:t>ACTIVITY:08</a:t>
            </a:r>
            <a:r>
              <a:rPr lang="en-IN" dirty="0"/>
              <a:t/>
            </a:r>
            <a:br>
              <a:rPr lang="en-IN" dirty="0"/>
            </a:br>
            <a:r>
              <a:rPr lang="en-IN" b="1" dirty="0">
                <a:solidFill>
                  <a:schemeClr val="accent5">
                    <a:lumMod val="50000"/>
                  </a:schemeClr>
                </a:solidFill>
              </a:rPr>
              <a:t>CO2 EMISSION BY OTHER FACTORS</a:t>
            </a:r>
          </a:p>
        </p:txBody>
      </p:sp>
      <p:pic>
        <p:nvPicPr>
          <p:cNvPr id="5" name="Content Placeholder 4">
            <a:extLst>
              <a:ext uri="{FF2B5EF4-FFF2-40B4-BE49-F238E27FC236}">
                <a16:creationId xmlns="" xmlns:a16="http://schemas.microsoft.com/office/drawing/2014/main" id="{28BAB05C-93B5-841E-E75D-C97305F71049}"/>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728440" y="2557993"/>
            <a:ext cx="9043638" cy="3317875"/>
          </a:xfrm>
        </p:spPr>
      </p:pic>
    </p:spTree>
    <p:extLst>
      <p:ext uri="{BB962C8B-B14F-4D97-AF65-F5344CB8AC3E}">
        <p14:creationId xmlns="" xmlns:p14="http://schemas.microsoft.com/office/powerpoint/2010/main" val="365040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7442D1-6BF0-4AC0-C309-3B186E85E328}"/>
              </a:ext>
            </a:extLst>
          </p:cNvPr>
          <p:cNvSpPr>
            <a:spLocks noGrp="1"/>
          </p:cNvSpPr>
          <p:nvPr>
            <p:ph type="title"/>
          </p:nvPr>
        </p:nvSpPr>
        <p:spPr/>
        <p:txBody>
          <a:bodyPr>
            <a:normAutofit fontScale="90000"/>
          </a:bodyPr>
          <a:lstStyle/>
          <a:p>
            <a:r>
              <a:rPr lang="en-IN" b="1" dirty="0">
                <a:solidFill>
                  <a:schemeClr val="accent3">
                    <a:lumMod val="75000"/>
                  </a:schemeClr>
                </a:solidFill>
              </a:rPr>
              <a:t>ACTIVITY:09</a:t>
            </a:r>
            <a:r>
              <a:rPr lang="en-IN" dirty="0"/>
              <a:t/>
            </a:r>
            <a:br>
              <a:rPr lang="en-IN" dirty="0"/>
            </a:br>
            <a:r>
              <a:rPr lang="en-IN" sz="3600" b="1" dirty="0"/>
              <a:t>EMISSION RATE BY INTERNAL FACTORS</a:t>
            </a:r>
          </a:p>
        </p:txBody>
      </p:sp>
      <p:pic>
        <p:nvPicPr>
          <p:cNvPr id="5" name="Content Placeholder 4">
            <a:extLst>
              <a:ext uri="{FF2B5EF4-FFF2-40B4-BE49-F238E27FC236}">
                <a16:creationId xmlns="" xmlns:a16="http://schemas.microsoft.com/office/drawing/2014/main" id="{08C89216-FFE1-D473-7D34-2BF022E979E5}"/>
              </a:ext>
            </a:extLst>
          </p:cNvPr>
          <p:cNvPicPr>
            <a:picLocks noGrp="1" noChangeAspect="1"/>
          </p:cNvPicPr>
          <p:nvPr>
            <p:ph idx="1"/>
          </p:nvPr>
        </p:nvPicPr>
        <p:blipFill>
          <a:blip r:embed="rId2"/>
          <a:stretch>
            <a:fillRect/>
          </a:stretch>
        </p:blipFill>
        <p:spPr>
          <a:xfrm>
            <a:off x="1416205" y="2557463"/>
            <a:ext cx="9244361" cy="3317875"/>
          </a:xfrm>
        </p:spPr>
      </p:pic>
    </p:spTree>
    <p:extLst>
      <p:ext uri="{BB962C8B-B14F-4D97-AF65-F5344CB8AC3E}">
        <p14:creationId xmlns="" xmlns:p14="http://schemas.microsoft.com/office/powerpoint/2010/main" val="2355835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FF418B-1E61-F7D8-489C-D362F9FB3602}"/>
              </a:ext>
            </a:extLst>
          </p:cNvPr>
          <p:cNvSpPr>
            <a:spLocks noGrp="1"/>
          </p:cNvSpPr>
          <p:nvPr>
            <p:ph type="title"/>
          </p:nvPr>
        </p:nvSpPr>
        <p:spPr/>
        <p:txBody>
          <a:bodyPr>
            <a:normAutofit fontScale="90000"/>
          </a:bodyPr>
          <a:lstStyle/>
          <a:p>
            <a:r>
              <a:rPr lang="en-IN" b="1" dirty="0">
                <a:solidFill>
                  <a:srgbClr val="FF0000"/>
                </a:solidFill>
              </a:rPr>
              <a:t>ACTIVITY:10</a:t>
            </a:r>
            <a:r>
              <a:rPr lang="en-IN" dirty="0"/>
              <a:t/>
            </a:r>
            <a:br>
              <a:rPr lang="en-IN" dirty="0"/>
            </a:br>
            <a:r>
              <a:rPr lang="en-IN" dirty="0">
                <a:solidFill>
                  <a:srgbClr val="00B0F0"/>
                </a:solidFill>
              </a:rPr>
              <a:t>DONOUT CHART FOR COAL</a:t>
            </a:r>
          </a:p>
        </p:txBody>
      </p:sp>
      <p:pic>
        <p:nvPicPr>
          <p:cNvPr id="5" name="Content Placeholder 4">
            <a:extLst>
              <a:ext uri="{FF2B5EF4-FFF2-40B4-BE49-F238E27FC236}">
                <a16:creationId xmlns="" xmlns:a16="http://schemas.microsoft.com/office/drawing/2014/main" id="{7584C41C-2C75-1311-3460-630065A1A770}"/>
              </a:ext>
            </a:extLst>
          </p:cNvPr>
          <p:cNvPicPr>
            <a:picLocks noGrp="1" noChangeAspect="1"/>
          </p:cNvPicPr>
          <p:nvPr>
            <p:ph idx="1"/>
          </p:nvPr>
        </p:nvPicPr>
        <p:blipFill>
          <a:blip r:embed="rId2"/>
          <a:stretch>
            <a:fillRect/>
          </a:stretch>
        </p:blipFill>
        <p:spPr>
          <a:xfrm>
            <a:off x="1996068" y="2557993"/>
            <a:ext cx="8385717" cy="3317875"/>
          </a:xfrm>
        </p:spPr>
      </p:pic>
    </p:spTree>
    <p:extLst>
      <p:ext uri="{BB962C8B-B14F-4D97-AF65-F5344CB8AC3E}">
        <p14:creationId xmlns="" xmlns:p14="http://schemas.microsoft.com/office/powerpoint/2010/main" val="1830032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3019F4-92E7-C181-5E03-00C9E0035890}"/>
              </a:ext>
            </a:extLst>
          </p:cNvPr>
          <p:cNvSpPr>
            <a:spLocks noGrp="1"/>
          </p:cNvSpPr>
          <p:nvPr>
            <p:ph type="title"/>
          </p:nvPr>
        </p:nvSpPr>
        <p:spPr/>
        <p:txBody>
          <a:bodyPr>
            <a:normAutofit fontScale="90000"/>
          </a:bodyPr>
          <a:lstStyle/>
          <a:p>
            <a:r>
              <a:rPr lang="en-IN" b="1" dirty="0">
                <a:solidFill>
                  <a:schemeClr val="accent5"/>
                </a:solidFill>
              </a:rPr>
              <a:t>ACTIVITY:11</a:t>
            </a:r>
            <a:r>
              <a:rPr lang="en-IN" dirty="0"/>
              <a:t/>
            </a:r>
            <a:br>
              <a:rPr lang="en-IN" dirty="0"/>
            </a:br>
            <a:r>
              <a:rPr lang="en-IN" b="1" dirty="0"/>
              <a:t>DONOUT CHART FOR CEMENT</a:t>
            </a:r>
          </a:p>
        </p:txBody>
      </p:sp>
      <p:pic>
        <p:nvPicPr>
          <p:cNvPr id="5" name="Content Placeholder 4">
            <a:extLst>
              <a:ext uri="{FF2B5EF4-FFF2-40B4-BE49-F238E27FC236}">
                <a16:creationId xmlns="" xmlns:a16="http://schemas.microsoft.com/office/drawing/2014/main" id="{089F9F57-3A75-3BA6-FE7B-C53A5B7C2C43}"/>
              </a:ext>
            </a:extLst>
          </p:cNvPr>
          <p:cNvPicPr>
            <a:picLocks noGrp="1" noChangeAspect="1"/>
          </p:cNvPicPr>
          <p:nvPr>
            <p:ph idx="1"/>
          </p:nvPr>
        </p:nvPicPr>
        <p:blipFill>
          <a:blip r:embed="rId2"/>
          <a:stretch>
            <a:fillRect/>
          </a:stretch>
        </p:blipFill>
        <p:spPr>
          <a:xfrm>
            <a:off x="2909723" y="2557463"/>
            <a:ext cx="6372553" cy="3317875"/>
          </a:xfrm>
        </p:spPr>
      </p:pic>
    </p:spTree>
    <p:extLst>
      <p:ext uri="{BB962C8B-B14F-4D97-AF65-F5344CB8AC3E}">
        <p14:creationId xmlns="" xmlns:p14="http://schemas.microsoft.com/office/powerpoint/2010/main" val="3728679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F92E27-2BBF-0FAD-B14B-CC6266967520}"/>
              </a:ext>
            </a:extLst>
          </p:cNvPr>
          <p:cNvSpPr>
            <a:spLocks noGrp="1"/>
          </p:cNvSpPr>
          <p:nvPr>
            <p:ph type="title"/>
          </p:nvPr>
        </p:nvSpPr>
        <p:spPr/>
        <p:txBody>
          <a:bodyPr>
            <a:normAutofit fontScale="90000"/>
          </a:bodyPr>
          <a:lstStyle/>
          <a:p>
            <a:r>
              <a:rPr lang="en-IN" b="1" dirty="0">
                <a:solidFill>
                  <a:srgbClr val="FF0000"/>
                </a:solidFill>
              </a:rPr>
              <a:t>ACTIVITY:12</a:t>
            </a:r>
            <a:r>
              <a:rPr lang="en-IN" dirty="0"/>
              <a:t/>
            </a:r>
            <a:br>
              <a:rPr lang="en-IN" dirty="0"/>
            </a:br>
            <a:r>
              <a:rPr lang="en-IN" b="1" dirty="0"/>
              <a:t>DONOUT CHART FOR OIL</a:t>
            </a:r>
          </a:p>
        </p:txBody>
      </p:sp>
      <p:sp>
        <p:nvSpPr>
          <p:cNvPr id="3" name="Content Placeholder 2">
            <a:extLst>
              <a:ext uri="{FF2B5EF4-FFF2-40B4-BE49-F238E27FC236}">
                <a16:creationId xmlns="" xmlns:a16="http://schemas.microsoft.com/office/drawing/2014/main" id="{FBB25013-03B5-A43D-B091-296E8C08CEB3}"/>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A56360DA-C3A7-A720-9044-8048B061A42F}"/>
              </a:ext>
            </a:extLst>
          </p:cNvPr>
          <p:cNvPicPr>
            <a:picLocks noChangeAspect="1"/>
          </p:cNvPicPr>
          <p:nvPr/>
        </p:nvPicPr>
        <p:blipFill>
          <a:blip r:embed="rId2"/>
          <a:stretch>
            <a:fillRect/>
          </a:stretch>
        </p:blipFill>
        <p:spPr>
          <a:xfrm>
            <a:off x="914400" y="2556932"/>
            <a:ext cx="9891132" cy="3855020"/>
          </a:xfrm>
          <a:prstGeom prst="rect">
            <a:avLst/>
          </a:prstGeom>
        </p:spPr>
      </p:pic>
    </p:spTree>
    <p:extLst>
      <p:ext uri="{BB962C8B-B14F-4D97-AF65-F5344CB8AC3E}">
        <p14:creationId xmlns="" xmlns:p14="http://schemas.microsoft.com/office/powerpoint/2010/main" val="3652355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2EAFD0-01AF-7293-3823-7981D21B59E9}"/>
              </a:ext>
            </a:extLst>
          </p:cNvPr>
          <p:cNvSpPr>
            <a:spLocks noGrp="1"/>
          </p:cNvSpPr>
          <p:nvPr>
            <p:ph type="title"/>
          </p:nvPr>
        </p:nvSpPr>
        <p:spPr/>
        <p:txBody>
          <a:bodyPr>
            <a:normAutofit fontScale="90000"/>
          </a:bodyPr>
          <a:lstStyle/>
          <a:p>
            <a:r>
              <a:rPr lang="en-IN" dirty="0">
                <a:latin typeface="Algerian" panose="04020705040A02060702" pitchFamily="82" charset="0"/>
              </a:rPr>
              <a:t>ACTIVITY:13</a:t>
            </a:r>
            <a:br>
              <a:rPr lang="en-IN" dirty="0">
                <a:latin typeface="Algerian" panose="04020705040A02060702" pitchFamily="82" charset="0"/>
              </a:rPr>
            </a:br>
            <a:r>
              <a:rPr lang="en-IN" dirty="0">
                <a:solidFill>
                  <a:srgbClr val="0070C0"/>
                </a:solidFill>
                <a:latin typeface="Algerian" panose="04020705040A02060702" pitchFamily="82" charset="0"/>
              </a:rPr>
              <a:t>DONOUT CHART FOR GAS</a:t>
            </a:r>
          </a:p>
        </p:txBody>
      </p:sp>
      <p:pic>
        <p:nvPicPr>
          <p:cNvPr id="5" name="Content Placeholder 4">
            <a:extLst>
              <a:ext uri="{FF2B5EF4-FFF2-40B4-BE49-F238E27FC236}">
                <a16:creationId xmlns="" xmlns:a16="http://schemas.microsoft.com/office/drawing/2014/main" id="{14F35905-A9A4-6913-0AE7-98666EE3A0BD}"/>
              </a:ext>
            </a:extLst>
          </p:cNvPr>
          <p:cNvPicPr>
            <a:picLocks noGrp="1" noChangeAspect="1"/>
          </p:cNvPicPr>
          <p:nvPr>
            <p:ph idx="1"/>
          </p:nvPr>
        </p:nvPicPr>
        <p:blipFill>
          <a:blip r:embed="rId2"/>
          <a:stretch>
            <a:fillRect/>
          </a:stretch>
        </p:blipFill>
        <p:spPr>
          <a:xfrm>
            <a:off x="2951095" y="2557463"/>
            <a:ext cx="6289810" cy="3317875"/>
          </a:xfrm>
        </p:spPr>
      </p:pic>
    </p:spTree>
    <p:extLst>
      <p:ext uri="{BB962C8B-B14F-4D97-AF65-F5344CB8AC3E}">
        <p14:creationId xmlns="" xmlns:p14="http://schemas.microsoft.com/office/powerpoint/2010/main" val="89284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02A6A5-A076-81C4-F513-71C1A569C0DF}"/>
              </a:ext>
            </a:extLst>
          </p:cNvPr>
          <p:cNvSpPr>
            <a:spLocks noGrp="1"/>
          </p:cNvSpPr>
          <p:nvPr>
            <p:ph type="ctrTitle"/>
          </p:nvPr>
        </p:nvSpPr>
        <p:spPr>
          <a:xfrm>
            <a:off x="2688165" y="3317966"/>
            <a:ext cx="6815669" cy="1626568"/>
          </a:xfrm>
        </p:spPr>
        <p:txBody>
          <a:bodyPr/>
          <a:lstStyle/>
          <a:p>
            <a:r>
              <a:rPr lang="en-IN" b="1" dirty="0">
                <a:solidFill>
                  <a:srgbClr val="FF0000"/>
                </a:solidFill>
              </a:rPr>
              <a:t>WELCOME</a:t>
            </a:r>
            <a:r>
              <a:rPr lang="en-IN" dirty="0"/>
              <a:t/>
            </a:r>
            <a:br>
              <a:rPr lang="en-IN" dirty="0"/>
            </a:br>
            <a:r>
              <a:rPr lang="en-IN" sz="3600" b="1" dirty="0"/>
              <a:t>ANNAI WOMENS COLLEGE</a:t>
            </a:r>
            <a:br>
              <a:rPr lang="en-IN" sz="3600" b="1" dirty="0"/>
            </a:br>
            <a:r>
              <a:rPr lang="en-IN" sz="3600" b="1" dirty="0"/>
              <a:t>PUNNAMCHATRAM,</a:t>
            </a:r>
            <a:br>
              <a:rPr lang="en-IN" sz="3600" b="1" dirty="0"/>
            </a:br>
            <a:r>
              <a:rPr lang="en-IN" sz="3600" b="1" dirty="0"/>
              <a:t>KARUR.</a:t>
            </a:r>
          </a:p>
        </p:txBody>
      </p:sp>
    </p:spTree>
    <p:extLst>
      <p:ext uri="{BB962C8B-B14F-4D97-AF65-F5344CB8AC3E}">
        <p14:creationId xmlns="" xmlns:p14="http://schemas.microsoft.com/office/powerpoint/2010/main" val="1838238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CD9E14-7B86-0111-5378-FD0EBB85C9F5}"/>
              </a:ext>
            </a:extLst>
          </p:cNvPr>
          <p:cNvSpPr>
            <a:spLocks noGrp="1"/>
          </p:cNvSpPr>
          <p:nvPr>
            <p:ph type="title"/>
          </p:nvPr>
        </p:nvSpPr>
        <p:spPr/>
        <p:txBody>
          <a:bodyPr>
            <a:normAutofit fontScale="90000"/>
          </a:bodyPr>
          <a:lstStyle/>
          <a:p>
            <a:r>
              <a:rPr lang="en-IN" dirty="0">
                <a:latin typeface="Algerian" panose="04020705040A02060702" pitchFamily="82" charset="0"/>
              </a:rPr>
              <a:t>ACTIVITY:14</a:t>
            </a:r>
            <a:r>
              <a:rPr lang="en-IN" dirty="0"/>
              <a:t/>
            </a:r>
            <a:br>
              <a:rPr lang="en-IN" dirty="0"/>
            </a:br>
            <a:r>
              <a:rPr lang="en-IN" b="1" dirty="0">
                <a:solidFill>
                  <a:srgbClr val="FF0000"/>
                </a:solidFill>
              </a:rPr>
              <a:t>DONOUT CHART FOR FLARING CO2</a:t>
            </a:r>
          </a:p>
        </p:txBody>
      </p:sp>
      <p:pic>
        <p:nvPicPr>
          <p:cNvPr id="5" name="Content Placeholder 4">
            <a:extLst>
              <a:ext uri="{FF2B5EF4-FFF2-40B4-BE49-F238E27FC236}">
                <a16:creationId xmlns="" xmlns:a16="http://schemas.microsoft.com/office/drawing/2014/main" id="{0E6F187E-D992-98C4-7532-AE355C8BD21A}"/>
              </a:ext>
            </a:extLst>
          </p:cNvPr>
          <p:cNvPicPr>
            <a:picLocks noGrp="1" noChangeAspect="1"/>
          </p:cNvPicPr>
          <p:nvPr>
            <p:ph idx="1"/>
          </p:nvPr>
        </p:nvPicPr>
        <p:blipFill>
          <a:blip r:embed="rId2"/>
          <a:stretch>
            <a:fillRect/>
          </a:stretch>
        </p:blipFill>
        <p:spPr>
          <a:xfrm>
            <a:off x="2970979" y="2557463"/>
            <a:ext cx="6250041" cy="3317875"/>
          </a:xfrm>
        </p:spPr>
      </p:pic>
    </p:spTree>
    <p:extLst>
      <p:ext uri="{BB962C8B-B14F-4D97-AF65-F5344CB8AC3E}">
        <p14:creationId xmlns="" xmlns:p14="http://schemas.microsoft.com/office/powerpoint/2010/main" val="218472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80E957-A3A1-2ACD-D460-3ED9FF34E80C}"/>
              </a:ext>
            </a:extLst>
          </p:cNvPr>
          <p:cNvSpPr>
            <a:spLocks noGrp="1"/>
          </p:cNvSpPr>
          <p:nvPr>
            <p:ph type="title"/>
          </p:nvPr>
        </p:nvSpPr>
        <p:spPr/>
        <p:txBody>
          <a:bodyPr>
            <a:normAutofit fontScale="90000"/>
          </a:bodyPr>
          <a:lstStyle/>
          <a:p>
            <a:r>
              <a:rPr lang="en-IN" dirty="0">
                <a:latin typeface="Algerian" panose="04020705040A02060702" pitchFamily="82" charset="0"/>
              </a:rPr>
              <a:t>ACTIVITY:15</a:t>
            </a:r>
            <a:r>
              <a:rPr lang="en-IN" dirty="0"/>
              <a:t/>
            </a:r>
            <a:br>
              <a:rPr lang="en-IN" dirty="0"/>
            </a:br>
            <a:r>
              <a:rPr lang="en-IN" b="1" dirty="0">
                <a:solidFill>
                  <a:schemeClr val="accent5"/>
                </a:solidFill>
              </a:rPr>
              <a:t>CO2 EMISSION OVER PAST 10 YEARS</a:t>
            </a:r>
          </a:p>
        </p:txBody>
      </p:sp>
      <p:pic>
        <p:nvPicPr>
          <p:cNvPr id="5" name="Content Placeholder 4">
            <a:extLst>
              <a:ext uri="{FF2B5EF4-FFF2-40B4-BE49-F238E27FC236}">
                <a16:creationId xmlns="" xmlns:a16="http://schemas.microsoft.com/office/drawing/2014/main" id="{ECBB686B-B359-04AD-42AA-1C9CB3EFEB1E}"/>
              </a:ext>
            </a:extLst>
          </p:cNvPr>
          <p:cNvPicPr>
            <a:picLocks noGrp="1" noChangeAspect="1"/>
          </p:cNvPicPr>
          <p:nvPr>
            <p:ph idx="1"/>
          </p:nvPr>
        </p:nvPicPr>
        <p:blipFill>
          <a:blip r:embed="rId2"/>
          <a:stretch>
            <a:fillRect/>
          </a:stretch>
        </p:blipFill>
        <p:spPr>
          <a:xfrm>
            <a:off x="2943625" y="2557463"/>
            <a:ext cx="6304750" cy="3317875"/>
          </a:xfrm>
        </p:spPr>
      </p:pic>
    </p:spTree>
    <p:extLst>
      <p:ext uri="{BB962C8B-B14F-4D97-AF65-F5344CB8AC3E}">
        <p14:creationId xmlns="" xmlns:p14="http://schemas.microsoft.com/office/powerpoint/2010/main" val="3099914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A8FFB1-99E5-1B9A-ED02-92291411B904}"/>
              </a:ext>
            </a:extLst>
          </p:cNvPr>
          <p:cNvSpPr>
            <a:spLocks noGrp="1"/>
          </p:cNvSpPr>
          <p:nvPr>
            <p:ph type="title"/>
          </p:nvPr>
        </p:nvSpPr>
        <p:spPr/>
        <p:txBody>
          <a:bodyPr>
            <a:normAutofit fontScale="90000"/>
          </a:bodyPr>
          <a:lstStyle/>
          <a:p>
            <a:r>
              <a:rPr lang="en-IN" dirty="0">
                <a:latin typeface="Algerian" panose="04020705040A02060702" pitchFamily="82" charset="0"/>
              </a:rPr>
              <a:t>ACTIVITY:16</a:t>
            </a:r>
            <a:r>
              <a:rPr lang="en-IN" dirty="0"/>
              <a:t/>
            </a:r>
            <a:br>
              <a:rPr lang="en-IN" dirty="0"/>
            </a:br>
            <a:r>
              <a:rPr lang="en-IN" sz="2700" b="1" dirty="0">
                <a:solidFill>
                  <a:srgbClr val="00B050"/>
                </a:solidFill>
              </a:rPr>
              <a:t>CONTINENT WISE CONTRIBUTION TO INTERNAL FACTORS</a:t>
            </a:r>
          </a:p>
        </p:txBody>
      </p:sp>
      <p:pic>
        <p:nvPicPr>
          <p:cNvPr id="5" name="Content Placeholder 4">
            <a:extLst>
              <a:ext uri="{FF2B5EF4-FFF2-40B4-BE49-F238E27FC236}">
                <a16:creationId xmlns="" xmlns:a16="http://schemas.microsoft.com/office/drawing/2014/main" id="{F9A2172D-8424-77DC-3E84-DF3355EC428F}"/>
              </a:ext>
            </a:extLst>
          </p:cNvPr>
          <p:cNvPicPr>
            <a:picLocks noGrp="1" noChangeAspect="1"/>
          </p:cNvPicPr>
          <p:nvPr>
            <p:ph idx="1"/>
          </p:nvPr>
        </p:nvPicPr>
        <p:blipFill>
          <a:blip r:embed="rId2"/>
          <a:stretch>
            <a:fillRect/>
          </a:stretch>
        </p:blipFill>
        <p:spPr>
          <a:xfrm>
            <a:off x="2976963" y="2557463"/>
            <a:ext cx="6238073" cy="3317875"/>
          </a:xfrm>
        </p:spPr>
      </p:pic>
    </p:spTree>
    <p:extLst>
      <p:ext uri="{BB962C8B-B14F-4D97-AF65-F5344CB8AC3E}">
        <p14:creationId xmlns="" xmlns:p14="http://schemas.microsoft.com/office/powerpoint/2010/main" val="3843680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F72FE3-C022-7468-2C74-0845E998ACF0}"/>
              </a:ext>
            </a:extLst>
          </p:cNvPr>
          <p:cNvSpPr>
            <a:spLocks noGrp="1"/>
          </p:cNvSpPr>
          <p:nvPr>
            <p:ph type="title"/>
          </p:nvPr>
        </p:nvSpPr>
        <p:spPr/>
        <p:txBody>
          <a:bodyPr>
            <a:normAutofit fontScale="90000"/>
          </a:bodyPr>
          <a:lstStyle/>
          <a:p>
            <a:r>
              <a:rPr lang="en-IN" dirty="0">
                <a:latin typeface="Algerian" panose="04020705040A02060702" pitchFamily="82" charset="0"/>
              </a:rPr>
              <a:t>ACTIVITY:17</a:t>
            </a:r>
            <a:r>
              <a:rPr lang="en-IN" dirty="0"/>
              <a:t/>
            </a:r>
            <a:br>
              <a:rPr lang="en-IN" dirty="0"/>
            </a:br>
            <a:r>
              <a:rPr lang="en-IN" b="1" dirty="0">
                <a:solidFill>
                  <a:schemeClr val="accent4"/>
                </a:solidFill>
              </a:rPr>
              <a:t>CO2 EMISSION FROM 1990 TO 2020</a:t>
            </a:r>
          </a:p>
        </p:txBody>
      </p:sp>
      <p:pic>
        <p:nvPicPr>
          <p:cNvPr id="5" name="Content Placeholder 4">
            <a:extLst>
              <a:ext uri="{FF2B5EF4-FFF2-40B4-BE49-F238E27FC236}">
                <a16:creationId xmlns="" xmlns:a16="http://schemas.microsoft.com/office/drawing/2014/main" id="{99D981A2-72F5-C33C-9458-F4BD52F90E45}"/>
              </a:ext>
            </a:extLst>
          </p:cNvPr>
          <p:cNvPicPr>
            <a:picLocks noGrp="1" noChangeAspect="1"/>
          </p:cNvPicPr>
          <p:nvPr>
            <p:ph idx="1"/>
          </p:nvPr>
        </p:nvPicPr>
        <p:blipFill>
          <a:blip r:embed="rId2"/>
          <a:stretch>
            <a:fillRect/>
          </a:stretch>
        </p:blipFill>
        <p:spPr>
          <a:xfrm>
            <a:off x="2984277" y="2557463"/>
            <a:ext cx="6223446" cy="3317875"/>
          </a:xfrm>
        </p:spPr>
      </p:pic>
    </p:spTree>
    <p:extLst>
      <p:ext uri="{BB962C8B-B14F-4D97-AF65-F5344CB8AC3E}">
        <p14:creationId xmlns="" xmlns:p14="http://schemas.microsoft.com/office/powerpoint/2010/main" val="1861891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063887-4424-047C-DC05-E052ECAB2319}"/>
              </a:ext>
            </a:extLst>
          </p:cNvPr>
          <p:cNvSpPr>
            <a:spLocks noGrp="1"/>
          </p:cNvSpPr>
          <p:nvPr>
            <p:ph type="title"/>
          </p:nvPr>
        </p:nvSpPr>
        <p:spPr/>
        <p:txBody>
          <a:bodyPr>
            <a:normAutofit fontScale="90000"/>
          </a:bodyPr>
          <a:lstStyle/>
          <a:p>
            <a:r>
              <a:rPr lang="en-IN" dirty="0">
                <a:latin typeface="Algerian" panose="04020705040A02060702" pitchFamily="82" charset="0"/>
              </a:rPr>
              <a:t>ACTIVITY:18</a:t>
            </a:r>
            <a:r>
              <a:rPr lang="en-IN" dirty="0"/>
              <a:t/>
            </a:r>
            <a:br>
              <a:rPr lang="en-IN" dirty="0"/>
            </a:br>
            <a:r>
              <a:rPr lang="en-IN" sz="3600" b="1" dirty="0">
                <a:solidFill>
                  <a:srgbClr val="002060"/>
                </a:solidFill>
              </a:rPr>
              <a:t>CUMULATIVE CO2 AND CO2 PER CAPITA</a:t>
            </a:r>
          </a:p>
        </p:txBody>
      </p:sp>
      <p:sp>
        <p:nvSpPr>
          <p:cNvPr id="3" name="Content Placeholder 2">
            <a:extLst>
              <a:ext uri="{FF2B5EF4-FFF2-40B4-BE49-F238E27FC236}">
                <a16:creationId xmlns="" xmlns:a16="http://schemas.microsoft.com/office/drawing/2014/main" id="{2082139C-93F6-A084-7626-C9A3183B1D2D}"/>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02999781-D005-5ADD-C5C7-B201E3A2B828}"/>
              </a:ext>
            </a:extLst>
          </p:cNvPr>
          <p:cNvPicPr>
            <a:picLocks noChangeAspect="1"/>
          </p:cNvPicPr>
          <p:nvPr/>
        </p:nvPicPr>
        <p:blipFill>
          <a:blip r:embed="rId2"/>
          <a:stretch>
            <a:fillRect/>
          </a:stretch>
        </p:blipFill>
        <p:spPr>
          <a:xfrm>
            <a:off x="1295402" y="2285999"/>
            <a:ext cx="9601196" cy="3891126"/>
          </a:xfrm>
          <a:prstGeom prst="rect">
            <a:avLst/>
          </a:prstGeom>
        </p:spPr>
      </p:pic>
    </p:spTree>
    <p:extLst>
      <p:ext uri="{BB962C8B-B14F-4D97-AF65-F5344CB8AC3E}">
        <p14:creationId xmlns="" xmlns:p14="http://schemas.microsoft.com/office/powerpoint/2010/main" val="756358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9C2E53-ADC2-B213-F07F-C272492069E5}"/>
              </a:ext>
            </a:extLst>
          </p:cNvPr>
          <p:cNvSpPr>
            <a:spLocks noGrp="1"/>
          </p:cNvSpPr>
          <p:nvPr>
            <p:ph type="title"/>
          </p:nvPr>
        </p:nvSpPr>
        <p:spPr/>
        <p:txBody>
          <a:bodyPr>
            <a:normAutofit fontScale="90000"/>
          </a:bodyPr>
          <a:lstStyle/>
          <a:p>
            <a:r>
              <a:rPr lang="en-IN" dirty="0">
                <a:latin typeface="Algerian" panose="04020705040A02060702" pitchFamily="82" charset="0"/>
              </a:rPr>
              <a:t>ACTIVITY:19</a:t>
            </a:r>
            <a:br>
              <a:rPr lang="en-IN" dirty="0">
                <a:latin typeface="Algerian" panose="04020705040A02060702" pitchFamily="82" charset="0"/>
              </a:rPr>
            </a:br>
            <a:r>
              <a:rPr lang="en-IN" b="1" dirty="0">
                <a:solidFill>
                  <a:srgbClr val="7030A0"/>
                </a:solidFill>
              </a:rPr>
              <a:t>CO2 EMISSION IN 2020</a:t>
            </a:r>
          </a:p>
        </p:txBody>
      </p:sp>
      <p:pic>
        <p:nvPicPr>
          <p:cNvPr id="5" name="Content Placeholder 4">
            <a:extLst>
              <a:ext uri="{FF2B5EF4-FFF2-40B4-BE49-F238E27FC236}">
                <a16:creationId xmlns="" xmlns:a16="http://schemas.microsoft.com/office/drawing/2014/main" id="{ADC035C7-E12E-DDCC-994A-22861BBA347C}"/>
              </a:ext>
            </a:extLst>
          </p:cNvPr>
          <p:cNvPicPr>
            <a:picLocks noGrp="1" noChangeAspect="1"/>
          </p:cNvPicPr>
          <p:nvPr>
            <p:ph idx="1"/>
          </p:nvPr>
        </p:nvPicPr>
        <p:blipFill>
          <a:blip r:embed="rId2"/>
          <a:stretch>
            <a:fillRect/>
          </a:stretch>
        </p:blipFill>
        <p:spPr>
          <a:xfrm>
            <a:off x="3010144" y="2557463"/>
            <a:ext cx="6171711" cy="3317875"/>
          </a:xfrm>
        </p:spPr>
      </p:pic>
    </p:spTree>
    <p:extLst>
      <p:ext uri="{BB962C8B-B14F-4D97-AF65-F5344CB8AC3E}">
        <p14:creationId xmlns="" xmlns:p14="http://schemas.microsoft.com/office/powerpoint/2010/main" val="1900317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9BACA4-7864-B2E7-CF92-09CE495B4007}"/>
              </a:ext>
            </a:extLst>
          </p:cNvPr>
          <p:cNvSpPr>
            <a:spLocks noGrp="1"/>
          </p:cNvSpPr>
          <p:nvPr>
            <p:ph type="title"/>
          </p:nvPr>
        </p:nvSpPr>
        <p:spPr/>
        <p:txBody>
          <a:bodyPr>
            <a:normAutofit fontScale="90000"/>
          </a:bodyPr>
          <a:lstStyle/>
          <a:p>
            <a:r>
              <a:rPr lang="en-IN" dirty="0">
                <a:latin typeface="Algerian" panose="04020705040A02060702" pitchFamily="82" charset="0"/>
              </a:rPr>
              <a:t>ACTIVITY:20</a:t>
            </a:r>
            <a:r>
              <a:rPr lang="en-IN" dirty="0"/>
              <a:t/>
            </a:r>
            <a:br>
              <a:rPr lang="en-IN" dirty="0"/>
            </a:br>
            <a:r>
              <a:rPr lang="en-IN" dirty="0">
                <a:solidFill>
                  <a:schemeClr val="accent5">
                    <a:lumMod val="75000"/>
                  </a:schemeClr>
                </a:solidFill>
              </a:rPr>
              <a:t>CHINA VS INDIA INTERNAL FACTORS</a:t>
            </a:r>
          </a:p>
        </p:txBody>
      </p:sp>
      <p:pic>
        <p:nvPicPr>
          <p:cNvPr id="5" name="Content Placeholder 4">
            <a:extLst>
              <a:ext uri="{FF2B5EF4-FFF2-40B4-BE49-F238E27FC236}">
                <a16:creationId xmlns="" xmlns:a16="http://schemas.microsoft.com/office/drawing/2014/main" id="{112B9A2D-F3CA-5980-8771-C62729828490}"/>
              </a:ext>
            </a:extLst>
          </p:cNvPr>
          <p:cNvPicPr>
            <a:picLocks noGrp="1" noChangeAspect="1"/>
          </p:cNvPicPr>
          <p:nvPr>
            <p:ph idx="1"/>
          </p:nvPr>
        </p:nvPicPr>
        <p:blipFill>
          <a:blip r:embed="rId2"/>
          <a:stretch>
            <a:fillRect/>
          </a:stretch>
        </p:blipFill>
        <p:spPr>
          <a:xfrm>
            <a:off x="2913548" y="2557463"/>
            <a:ext cx="6364903" cy="3317875"/>
          </a:xfrm>
        </p:spPr>
      </p:pic>
    </p:spTree>
    <p:extLst>
      <p:ext uri="{BB962C8B-B14F-4D97-AF65-F5344CB8AC3E}">
        <p14:creationId xmlns="" xmlns:p14="http://schemas.microsoft.com/office/powerpoint/2010/main" val="1200000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E88D33-C43E-092C-08FE-D70017BEF68E}"/>
              </a:ext>
            </a:extLst>
          </p:cNvPr>
          <p:cNvSpPr>
            <a:spLocks noGrp="1"/>
          </p:cNvSpPr>
          <p:nvPr>
            <p:ph type="title"/>
          </p:nvPr>
        </p:nvSpPr>
        <p:spPr/>
        <p:txBody>
          <a:bodyPr>
            <a:normAutofit fontScale="90000"/>
          </a:bodyPr>
          <a:lstStyle/>
          <a:p>
            <a:r>
              <a:rPr lang="en-IN" i="1" dirty="0">
                <a:latin typeface="Algerian" panose="04020705040A02060702" pitchFamily="82" charset="0"/>
              </a:rPr>
              <a:t>ACTIVITY:21</a:t>
            </a:r>
            <a:r>
              <a:rPr lang="en-IN" dirty="0"/>
              <a:t/>
            </a:r>
            <a:br>
              <a:rPr lang="en-IN" dirty="0"/>
            </a:br>
            <a:r>
              <a:rPr lang="en-IN" sz="3100" dirty="0">
                <a:solidFill>
                  <a:srgbClr val="0070C0"/>
                </a:solidFill>
              </a:rPr>
              <a:t>OVER ALL CONTRIBUTION IN CHINA IN CO2 EMISSION</a:t>
            </a:r>
          </a:p>
        </p:txBody>
      </p:sp>
      <p:sp>
        <p:nvSpPr>
          <p:cNvPr id="3" name="Content Placeholder 2">
            <a:extLst>
              <a:ext uri="{FF2B5EF4-FFF2-40B4-BE49-F238E27FC236}">
                <a16:creationId xmlns="" xmlns:a16="http://schemas.microsoft.com/office/drawing/2014/main" id="{98C164A8-E1D9-B7EE-AFA7-6A1DA67AEE9B}"/>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08C0F7DD-ED9A-AA0A-34D5-04E1C67C31D8}"/>
              </a:ext>
            </a:extLst>
          </p:cNvPr>
          <p:cNvPicPr>
            <a:picLocks noChangeAspect="1"/>
          </p:cNvPicPr>
          <p:nvPr/>
        </p:nvPicPr>
        <p:blipFill>
          <a:blip r:embed="rId2"/>
          <a:stretch>
            <a:fillRect/>
          </a:stretch>
        </p:blipFill>
        <p:spPr>
          <a:xfrm>
            <a:off x="1405054" y="2556932"/>
            <a:ext cx="9723863" cy="3431274"/>
          </a:xfrm>
          <a:prstGeom prst="rect">
            <a:avLst/>
          </a:prstGeom>
        </p:spPr>
      </p:pic>
    </p:spTree>
    <p:extLst>
      <p:ext uri="{BB962C8B-B14F-4D97-AF65-F5344CB8AC3E}">
        <p14:creationId xmlns="" xmlns:p14="http://schemas.microsoft.com/office/powerpoint/2010/main" val="2384405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C62EB5-DCC0-E1F2-3C5D-03F8151B0CEC}"/>
              </a:ext>
            </a:extLst>
          </p:cNvPr>
          <p:cNvSpPr>
            <a:spLocks noGrp="1"/>
          </p:cNvSpPr>
          <p:nvPr>
            <p:ph type="title"/>
          </p:nvPr>
        </p:nvSpPr>
        <p:spPr/>
        <p:txBody>
          <a:bodyPr>
            <a:normAutofit fontScale="90000"/>
          </a:bodyPr>
          <a:lstStyle/>
          <a:p>
            <a:r>
              <a:rPr lang="en-IN" dirty="0">
                <a:latin typeface="Algerian" panose="04020705040A02060702" pitchFamily="82" charset="0"/>
              </a:rPr>
              <a:t>ACTIVITY:22</a:t>
            </a:r>
            <a:r>
              <a:rPr lang="en-IN" dirty="0"/>
              <a:t/>
            </a:r>
            <a:br>
              <a:rPr lang="en-IN" dirty="0"/>
            </a:br>
            <a:r>
              <a:rPr lang="en-IN" dirty="0">
                <a:solidFill>
                  <a:schemeClr val="accent2">
                    <a:lumMod val="60000"/>
                    <a:lumOff val="40000"/>
                  </a:schemeClr>
                </a:solidFill>
              </a:rPr>
              <a:t>DASHBOARD 1</a:t>
            </a:r>
          </a:p>
        </p:txBody>
      </p:sp>
      <p:sp>
        <p:nvSpPr>
          <p:cNvPr id="3" name="Content Placeholder 2">
            <a:extLst>
              <a:ext uri="{FF2B5EF4-FFF2-40B4-BE49-F238E27FC236}">
                <a16:creationId xmlns="" xmlns:a16="http://schemas.microsoft.com/office/drawing/2014/main" id="{02EF3EF2-EDD9-414E-2C23-6BFAB50CFF9D}"/>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71044B71-37D3-F3AE-1664-799F25C8DEA6}"/>
              </a:ext>
            </a:extLst>
          </p:cNvPr>
          <p:cNvPicPr>
            <a:picLocks noChangeAspect="1"/>
          </p:cNvPicPr>
          <p:nvPr/>
        </p:nvPicPr>
        <p:blipFill>
          <a:blip r:embed="rId2"/>
          <a:stretch>
            <a:fillRect/>
          </a:stretch>
        </p:blipFill>
        <p:spPr>
          <a:xfrm>
            <a:off x="1295401" y="2556932"/>
            <a:ext cx="9601196" cy="3509331"/>
          </a:xfrm>
          <a:prstGeom prst="rect">
            <a:avLst/>
          </a:prstGeom>
        </p:spPr>
      </p:pic>
    </p:spTree>
    <p:extLst>
      <p:ext uri="{BB962C8B-B14F-4D97-AF65-F5344CB8AC3E}">
        <p14:creationId xmlns="" xmlns:p14="http://schemas.microsoft.com/office/powerpoint/2010/main" val="175760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D2001A-3704-0B3A-503B-2DF23D4C5B41}"/>
              </a:ext>
            </a:extLst>
          </p:cNvPr>
          <p:cNvSpPr>
            <a:spLocks noGrp="1"/>
          </p:cNvSpPr>
          <p:nvPr>
            <p:ph type="title"/>
          </p:nvPr>
        </p:nvSpPr>
        <p:spPr/>
        <p:txBody>
          <a:bodyPr>
            <a:normAutofit fontScale="90000"/>
          </a:bodyPr>
          <a:lstStyle/>
          <a:p>
            <a:r>
              <a:rPr lang="en-IN" dirty="0">
                <a:latin typeface="Algerian" panose="04020705040A02060702" pitchFamily="82" charset="0"/>
              </a:rPr>
              <a:t>ACTIVITY:23</a:t>
            </a:r>
            <a:r>
              <a:rPr lang="en-IN" dirty="0"/>
              <a:t/>
            </a:r>
            <a:br>
              <a:rPr lang="en-IN" dirty="0"/>
            </a:br>
            <a:r>
              <a:rPr lang="en-IN" dirty="0">
                <a:solidFill>
                  <a:schemeClr val="accent4">
                    <a:lumMod val="50000"/>
                  </a:schemeClr>
                </a:solidFill>
              </a:rPr>
              <a:t>DASHBOARD 2</a:t>
            </a:r>
          </a:p>
        </p:txBody>
      </p:sp>
      <p:sp>
        <p:nvSpPr>
          <p:cNvPr id="3" name="Content Placeholder 2">
            <a:extLst>
              <a:ext uri="{FF2B5EF4-FFF2-40B4-BE49-F238E27FC236}">
                <a16:creationId xmlns="" xmlns:a16="http://schemas.microsoft.com/office/drawing/2014/main" id="{96C359F1-99DE-7691-38EB-7296E11553F3}"/>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9F56F42B-CB3E-8AE7-D5D1-76E664FA6991}"/>
              </a:ext>
            </a:extLst>
          </p:cNvPr>
          <p:cNvPicPr>
            <a:picLocks noChangeAspect="1"/>
          </p:cNvPicPr>
          <p:nvPr/>
        </p:nvPicPr>
        <p:blipFill>
          <a:blip r:embed="rId2"/>
          <a:stretch>
            <a:fillRect/>
          </a:stretch>
        </p:blipFill>
        <p:spPr>
          <a:xfrm>
            <a:off x="1295401" y="2556932"/>
            <a:ext cx="9601196" cy="3318936"/>
          </a:xfrm>
          <a:prstGeom prst="rect">
            <a:avLst/>
          </a:prstGeom>
        </p:spPr>
      </p:pic>
    </p:spTree>
    <p:extLst>
      <p:ext uri="{BB962C8B-B14F-4D97-AF65-F5344CB8AC3E}">
        <p14:creationId xmlns="" xmlns:p14="http://schemas.microsoft.com/office/powerpoint/2010/main" val="2649681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E5440B-F12E-58FE-972F-E3D01CB75D23}"/>
              </a:ext>
            </a:extLst>
          </p:cNvPr>
          <p:cNvSpPr>
            <a:spLocks noGrp="1"/>
          </p:cNvSpPr>
          <p:nvPr>
            <p:ph type="title"/>
          </p:nvPr>
        </p:nvSpPr>
        <p:spPr>
          <a:xfrm>
            <a:off x="1406915" y="948678"/>
            <a:ext cx="9601196" cy="4403907"/>
          </a:xfrm>
        </p:spPr>
        <p:txBody>
          <a:bodyPr>
            <a:normAutofit/>
          </a:bodyPr>
          <a:lstStyle/>
          <a:p>
            <a:r>
              <a:rPr lang="en-IN" b="1" dirty="0">
                <a:solidFill>
                  <a:srgbClr val="0070C0"/>
                </a:solidFill>
              </a:rPr>
              <a:t>UNEARTHING THE ENVIRONMENTAL IMPACT OF HUMAN ACTIVITY: A GLOBAL CO2 EMISSION ANALYSIS</a:t>
            </a:r>
          </a:p>
        </p:txBody>
      </p:sp>
    </p:spTree>
    <p:extLst>
      <p:ext uri="{BB962C8B-B14F-4D97-AF65-F5344CB8AC3E}">
        <p14:creationId xmlns="" xmlns:p14="http://schemas.microsoft.com/office/powerpoint/2010/main" val="555323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920718-D95F-1B25-8881-A3FEEC4F2296}"/>
              </a:ext>
            </a:extLst>
          </p:cNvPr>
          <p:cNvSpPr>
            <a:spLocks noGrp="1"/>
          </p:cNvSpPr>
          <p:nvPr>
            <p:ph type="title"/>
          </p:nvPr>
        </p:nvSpPr>
        <p:spPr/>
        <p:txBody>
          <a:bodyPr>
            <a:normAutofit fontScale="90000"/>
          </a:bodyPr>
          <a:lstStyle/>
          <a:p>
            <a:r>
              <a:rPr lang="en-IN" dirty="0">
                <a:latin typeface="Algerian" panose="04020705040A02060702" pitchFamily="82" charset="0"/>
              </a:rPr>
              <a:t>ACTIVITY:23</a:t>
            </a:r>
            <a:r>
              <a:rPr lang="en-IN" dirty="0"/>
              <a:t/>
            </a:r>
            <a:br>
              <a:rPr lang="en-IN" dirty="0"/>
            </a:br>
            <a:r>
              <a:rPr lang="en-IN" dirty="0">
                <a:solidFill>
                  <a:schemeClr val="accent1">
                    <a:lumMod val="60000"/>
                    <a:lumOff val="40000"/>
                  </a:schemeClr>
                </a:solidFill>
              </a:rPr>
              <a:t>DASHBOARD 3</a:t>
            </a:r>
          </a:p>
        </p:txBody>
      </p:sp>
      <p:sp>
        <p:nvSpPr>
          <p:cNvPr id="3" name="Content Placeholder 2">
            <a:extLst>
              <a:ext uri="{FF2B5EF4-FFF2-40B4-BE49-F238E27FC236}">
                <a16:creationId xmlns="" xmlns:a16="http://schemas.microsoft.com/office/drawing/2014/main" id="{45A985FA-0ACD-58EE-0418-52DE5B65590E}"/>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B5087766-B7C1-2D7A-31B3-A577BA2492AF}"/>
              </a:ext>
            </a:extLst>
          </p:cNvPr>
          <p:cNvPicPr>
            <a:picLocks noChangeAspect="1"/>
          </p:cNvPicPr>
          <p:nvPr/>
        </p:nvPicPr>
        <p:blipFill>
          <a:blip r:embed="rId2"/>
          <a:stretch>
            <a:fillRect/>
          </a:stretch>
        </p:blipFill>
        <p:spPr>
          <a:xfrm>
            <a:off x="1295401" y="2556932"/>
            <a:ext cx="9601196" cy="3444902"/>
          </a:xfrm>
          <a:prstGeom prst="rect">
            <a:avLst/>
          </a:prstGeom>
        </p:spPr>
      </p:pic>
    </p:spTree>
    <p:extLst>
      <p:ext uri="{BB962C8B-B14F-4D97-AF65-F5344CB8AC3E}">
        <p14:creationId xmlns="" xmlns:p14="http://schemas.microsoft.com/office/powerpoint/2010/main" val="1735361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E188D0-3830-8B82-B9A6-6B72F7D4A24D}"/>
              </a:ext>
            </a:extLst>
          </p:cNvPr>
          <p:cNvSpPr>
            <a:spLocks noGrp="1"/>
          </p:cNvSpPr>
          <p:nvPr>
            <p:ph type="title"/>
          </p:nvPr>
        </p:nvSpPr>
        <p:spPr/>
        <p:txBody>
          <a:bodyPr>
            <a:normAutofit fontScale="90000"/>
          </a:bodyPr>
          <a:lstStyle/>
          <a:p>
            <a:r>
              <a:rPr lang="en-IN" dirty="0">
                <a:latin typeface="Algerian" panose="04020705040A02060702" pitchFamily="82" charset="0"/>
              </a:rPr>
              <a:t>ACTIVITY:24</a:t>
            </a:r>
            <a:br>
              <a:rPr lang="en-IN" dirty="0">
                <a:latin typeface="Algerian" panose="04020705040A02060702" pitchFamily="82" charset="0"/>
              </a:rPr>
            </a:br>
            <a:r>
              <a:rPr lang="en-IN" dirty="0">
                <a:solidFill>
                  <a:schemeClr val="accent5">
                    <a:lumMod val="60000"/>
                    <a:lumOff val="40000"/>
                  </a:schemeClr>
                </a:solidFill>
              </a:rPr>
              <a:t>DASHBOARD 4</a:t>
            </a:r>
          </a:p>
        </p:txBody>
      </p:sp>
      <p:sp>
        <p:nvSpPr>
          <p:cNvPr id="3" name="Content Placeholder 2">
            <a:extLst>
              <a:ext uri="{FF2B5EF4-FFF2-40B4-BE49-F238E27FC236}">
                <a16:creationId xmlns="" xmlns:a16="http://schemas.microsoft.com/office/drawing/2014/main" id="{EFE3AEFB-6ECC-B7A1-EE6D-19B0CA480FD9}"/>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3903DD58-1D55-98AB-9106-70A88087EDD6}"/>
              </a:ext>
            </a:extLst>
          </p:cNvPr>
          <p:cNvPicPr>
            <a:picLocks noChangeAspect="1"/>
          </p:cNvPicPr>
          <p:nvPr/>
        </p:nvPicPr>
        <p:blipFill>
          <a:blip r:embed="rId2"/>
          <a:stretch>
            <a:fillRect/>
          </a:stretch>
        </p:blipFill>
        <p:spPr>
          <a:xfrm>
            <a:off x="1295401" y="2556932"/>
            <a:ext cx="9699702" cy="3453575"/>
          </a:xfrm>
          <a:prstGeom prst="rect">
            <a:avLst/>
          </a:prstGeom>
        </p:spPr>
      </p:pic>
    </p:spTree>
    <p:extLst>
      <p:ext uri="{BB962C8B-B14F-4D97-AF65-F5344CB8AC3E}">
        <p14:creationId xmlns="" xmlns:p14="http://schemas.microsoft.com/office/powerpoint/2010/main" val="2799226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58093B-BFBA-662F-7A98-3D0785484A6B}"/>
              </a:ext>
            </a:extLst>
          </p:cNvPr>
          <p:cNvSpPr>
            <a:spLocks noGrp="1"/>
          </p:cNvSpPr>
          <p:nvPr>
            <p:ph type="title"/>
          </p:nvPr>
        </p:nvSpPr>
        <p:spPr/>
        <p:txBody>
          <a:bodyPr>
            <a:normAutofit fontScale="90000"/>
          </a:bodyPr>
          <a:lstStyle/>
          <a:p>
            <a:r>
              <a:rPr lang="en-IN" dirty="0">
                <a:latin typeface="Algerian" panose="04020705040A02060702" pitchFamily="82" charset="0"/>
              </a:rPr>
              <a:t>ACTIVITY:25</a:t>
            </a:r>
            <a:r>
              <a:rPr lang="en-IN" dirty="0"/>
              <a:t/>
            </a:r>
            <a:br>
              <a:rPr lang="en-IN" dirty="0"/>
            </a:br>
            <a:r>
              <a:rPr lang="en-IN" dirty="0">
                <a:solidFill>
                  <a:schemeClr val="accent5">
                    <a:lumMod val="60000"/>
                    <a:lumOff val="40000"/>
                  </a:schemeClr>
                </a:solidFill>
              </a:rPr>
              <a:t>DASHBOARD 5</a:t>
            </a:r>
          </a:p>
        </p:txBody>
      </p:sp>
      <p:sp>
        <p:nvSpPr>
          <p:cNvPr id="3" name="Content Placeholder 2">
            <a:extLst>
              <a:ext uri="{FF2B5EF4-FFF2-40B4-BE49-F238E27FC236}">
                <a16:creationId xmlns="" xmlns:a16="http://schemas.microsoft.com/office/drawing/2014/main" id="{716E0F7A-7A1A-6453-5E99-CF11F68B5A1E}"/>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45EE09A6-5B26-21B1-4DB4-F322C8D96AAB}"/>
              </a:ext>
            </a:extLst>
          </p:cNvPr>
          <p:cNvPicPr>
            <a:picLocks noChangeAspect="1"/>
          </p:cNvPicPr>
          <p:nvPr/>
        </p:nvPicPr>
        <p:blipFill>
          <a:blip r:embed="rId2"/>
          <a:stretch>
            <a:fillRect/>
          </a:stretch>
        </p:blipFill>
        <p:spPr>
          <a:xfrm>
            <a:off x="1295402" y="2386361"/>
            <a:ext cx="9601196" cy="3489507"/>
          </a:xfrm>
          <a:prstGeom prst="rect">
            <a:avLst/>
          </a:prstGeom>
        </p:spPr>
      </p:pic>
    </p:spTree>
    <p:extLst>
      <p:ext uri="{BB962C8B-B14F-4D97-AF65-F5344CB8AC3E}">
        <p14:creationId xmlns="" xmlns:p14="http://schemas.microsoft.com/office/powerpoint/2010/main" val="1253869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FC3D5B-F054-42BA-7401-59C4704B2970}"/>
              </a:ext>
            </a:extLst>
          </p:cNvPr>
          <p:cNvSpPr>
            <a:spLocks noGrp="1"/>
          </p:cNvSpPr>
          <p:nvPr>
            <p:ph type="title"/>
          </p:nvPr>
        </p:nvSpPr>
        <p:spPr/>
        <p:txBody>
          <a:bodyPr>
            <a:normAutofit fontScale="90000"/>
          </a:bodyPr>
          <a:lstStyle/>
          <a:p>
            <a:r>
              <a:rPr lang="en-IN" dirty="0">
                <a:latin typeface="Algerian" panose="04020705040A02060702" pitchFamily="82" charset="0"/>
              </a:rPr>
              <a:t>ACTIVITY:26</a:t>
            </a:r>
            <a:br>
              <a:rPr lang="en-IN" dirty="0">
                <a:latin typeface="Algerian" panose="04020705040A02060702" pitchFamily="82" charset="0"/>
              </a:rPr>
            </a:br>
            <a:r>
              <a:rPr lang="en-IN" dirty="0">
                <a:solidFill>
                  <a:schemeClr val="accent3">
                    <a:lumMod val="75000"/>
                  </a:schemeClr>
                </a:solidFill>
              </a:rPr>
              <a:t>DASHBOAD 6</a:t>
            </a:r>
          </a:p>
        </p:txBody>
      </p:sp>
      <p:sp>
        <p:nvSpPr>
          <p:cNvPr id="3" name="Content Placeholder 2">
            <a:extLst>
              <a:ext uri="{FF2B5EF4-FFF2-40B4-BE49-F238E27FC236}">
                <a16:creationId xmlns="" xmlns:a16="http://schemas.microsoft.com/office/drawing/2014/main" id="{AC17ADC7-F222-147A-0708-B7A912921B47}"/>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0CA44402-C039-F267-86A3-6F61BCF42E48}"/>
              </a:ext>
            </a:extLst>
          </p:cNvPr>
          <p:cNvPicPr>
            <a:picLocks noChangeAspect="1"/>
          </p:cNvPicPr>
          <p:nvPr/>
        </p:nvPicPr>
        <p:blipFill>
          <a:blip r:embed="rId2"/>
          <a:stretch>
            <a:fillRect/>
          </a:stretch>
        </p:blipFill>
        <p:spPr>
          <a:xfrm>
            <a:off x="1295400" y="2286000"/>
            <a:ext cx="9601197" cy="3813718"/>
          </a:xfrm>
          <a:prstGeom prst="rect">
            <a:avLst/>
          </a:prstGeom>
        </p:spPr>
      </p:pic>
    </p:spTree>
    <p:extLst>
      <p:ext uri="{BB962C8B-B14F-4D97-AF65-F5344CB8AC3E}">
        <p14:creationId xmlns="" xmlns:p14="http://schemas.microsoft.com/office/powerpoint/2010/main" val="130349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F21A2E-8AC4-6027-5BEF-D9F6C14DEF41}"/>
              </a:ext>
            </a:extLst>
          </p:cNvPr>
          <p:cNvSpPr>
            <a:spLocks noGrp="1"/>
          </p:cNvSpPr>
          <p:nvPr>
            <p:ph type="title"/>
          </p:nvPr>
        </p:nvSpPr>
        <p:spPr/>
        <p:txBody>
          <a:bodyPr>
            <a:normAutofit fontScale="90000"/>
          </a:bodyPr>
          <a:lstStyle/>
          <a:p>
            <a:r>
              <a:rPr lang="en-IN" dirty="0">
                <a:latin typeface="Algerian" panose="04020705040A02060702" pitchFamily="82" charset="0"/>
              </a:rPr>
              <a:t>ACTIVITY:27</a:t>
            </a:r>
            <a:br>
              <a:rPr lang="en-IN" dirty="0">
                <a:latin typeface="Algerian" panose="04020705040A02060702" pitchFamily="82" charset="0"/>
              </a:rPr>
            </a:br>
            <a:r>
              <a:rPr lang="en-IN" b="1" dirty="0">
                <a:solidFill>
                  <a:srgbClr val="00B050"/>
                </a:solidFill>
              </a:rPr>
              <a:t>STORY1</a:t>
            </a:r>
          </a:p>
        </p:txBody>
      </p:sp>
      <p:pic>
        <p:nvPicPr>
          <p:cNvPr id="5" name="Content Placeholder 4">
            <a:extLst>
              <a:ext uri="{FF2B5EF4-FFF2-40B4-BE49-F238E27FC236}">
                <a16:creationId xmlns="" xmlns:a16="http://schemas.microsoft.com/office/drawing/2014/main" id="{57D87C96-F71F-E7BA-616F-F27D2FB28974}"/>
              </a:ext>
            </a:extLst>
          </p:cNvPr>
          <p:cNvPicPr>
            <a:picLocks noGrp="1" noChangeAspect="1"/>
          </p:cNvPicPr>
          <p:nvPr>
            <p:ph idx="1"/>
          </p:nvPr>
        </p:nvPicPr>
        <p:blipFill>
          <a:blip r:embed="rId2"/>
          <a:stretch>
            <a:fillRect/>
          </a:stretch>
        </p:blipFill>
        <p:spPr>
          <a:xfrm>
            <a:off x="2941849" y="2557463"/>
            <a:ext cx="6308302" cy="3317875"/>
          </a:xfrm>
        </p:spPr>
      </p:pic>
    </p:spTree>
    <p:extLst>
      <p:ext uri="{BB962C8B-B14F-4D97-AF65-F5344CB8AC3E}">
        <p14:creationId xmlns="" xmlns:p14="http://schemas.microsoft.com/office/powerpoint/2010/main" val="21518125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E74083-AA7D-1DC1-3636-738B07DF185D}"/>
              </a:ext>
            </a:extLst>
          </p:cNvPr>
          <p:cNvSpPr>
            <a:spLocks noGrp="1"/>
          </p:cNvSpPr>
          <p:nvPr>
            <p:ph type="title"/>
          </p:nvPr>
        </p:nvSpPr>
        <p:spPr/>
        <p:txBody>
          <a:bodyPr/>
          <a:lstStyle/>
          <a:p>
            <a:r>
              <a:rPr lang="en-IN" b="1" dirty="0">
                <a:solidFill>
                  <a:srgbClr val="FF0000"/>
                </a:solidFill>
                <a:latin typeface="Algerian" panose="04020705040A02060702" pitchFamily="82" charset="0"/>
              </a:rPr>
              <a:t>HTML DASHBOARD AND STORY</a:t>
            </a:r>
          </a:p>
        </p:txBody>
      </p:sp>
      <p:pic>
        <p:nvPicPr>
          <p:cNvPr id="5" name="Content Placeholder 4">
            <a:extLst>
              <a:ext uri="{FF2B5EF4-FFF2-40B4-BE49-F238E27FC236}">
                <a16:creationId xmlns="" xmlns:a16="http://schemas.microsoft.com/office/drawing/2014/main" id="{141D15C7-FD2D-1CC8-C643-8BD86493B16B}"/>
              </a:ext>
            </a:extLst>
          </p:cNvPr>
          <p:cNvPicPr>
            <a:picLocks noGrp="1" noChangeAspect="1"/>
          </p:cNvPicPr>
          <p:nvPr>
            <p:ph idx="1"/>
          </p:nvPr>
        </p:nvPicPr>
        <p:blipFill>
          <a:blip r:embed="rId2"/>
          <a:stretch>
            <a:fillRect/>
          </a:stretch>
        </p:blipFill>
        <p:spPr>
          <a:xfrm>
            <a:off x="1527717" y="2557463"/>
            <a:ext cx="8597590" cy="3317875"/>
          </a:xfrm>
        </p:spPr>
      </p:pic>
    </p:spTree>
    <p:extLst>
      <p:ext uri="{BB962C8B-B14F-4D97-AF65-F5344CB8AC3E}">
        <p14:creationId xmlns="" xmlns:p14="http://schemas.microsoft.com/office/powerpoint/2010/main" val="4200736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DF206D-5B4F-E396-E846-4BF543A3E82D}"/>
              </a:ext>
            </a:extLst>
          </p:cNvPr>
          <p:cNvSpPr>
            <a:spLocks noGrp="1"/>
          </p:cNvSpPr>
          <p:nvPr>
            <p:ph type="title"/>
          </p:nvPr>
        </p:nvSpPr>
        <p:spPr>
          <a:xfrm>
            <a:off x="1295402" y="982132"/>
            <a:ext cx="9601196" cy="3679078"/>
          </a:xfrm>
        </p:spPr>
        <p:txBody>
          <a:bodyPr>
            <a:normAutofit/>
          </a:bodyPr>
          <a:lstStyle/>
          <a:p>
            <a:r>
              <a:rPr lang="en-IN" sz="4800" b="1" dirty="0">
                <a:solidFill>
                  <a:srgbClr val="7030A0"/>
                </a:solidFill>
                <a:latin typeface="Algerian" panose="04020705040A02060702" pitchFamily="82" charset="0"/>
              </a:rPr>
              <a:t>THANK YOU</a:t>
            </a:r>
          </a:p>
        </p:txBody>
      </p:sp>
    </p:spTree>
    <p:extLst>
      <p:ext uri="{BB962C8B-B14F-4D97-AF65-F5344CB8AC3E}">
        <p14:creationId xmlns="" xmlns:p14="http://schemas.microsoft.com/office/powerpoint/2010/main" val="4249236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E97C4C-A360-7180-4927-35853D3E959E}"/>
              </a:ext>
            </a:extLst>
          </p:cNvPr>
          <p:cNvSpPr>
            <a:spLocks noGrp="1"/>
          </p:cNvSpPr>
          <p:nvPr>
            <p:ph type="title"/>
          </p:nvPr>
        </p:nvSpPr>
        <p:spPr/>
        <p:txBody>
          <a:bodyPr/>
          <a:lstStyle/>
          <a:p>
            <a:r>
              <a:rPr lang="en-IN" b="1" dirty="0">
                <a:solidFill>
                  <a:srgbClr val="00B050"/>
                </a:solidFill>
              </a:rPr>
              <a:t>III BSC MATHEMATICS</a:t>
            </a:r>
          </a:p>
        </p:txBody>
      </p:sp>
      <p:sp>
        <p:nvSpPr>
          <p:cNvPr id="3" name="Content Placeholder 2">
            <a:extLst>
              <a:ext uri="{FF2B5EF4-FFF2-40B4-BE49-F238E27FC236}">
                <a16:creationId xmlns="" xmlns:a16="http://schemas.microsoft.com/office/drawing/2014/main" id="{1D788CA3-8C8F-E9DC-5323-62E0E0B39757}"/>
              </a:ext>
            </a:extLst>
          </p:cNvPr>
          <p:cNvSpPr>
            <a:spLocks noGrp="1"/>
          </p:cNvSpPr>
          <p:nvPr>
            <p:ph idx="1"/>
          </p:nvPr>
        </p:nvSpPr>
        <p:spPr/>
        <p:txBody>
          <a:bodyPr>
            <a:normAutofit fontScale="55000" lnSpcReduction="20000"/>
          </a:bodyPr>
          <a:lstStyle/>
          <a:p>
            <a:pPr>
              <a:buFont typeface="Wingdings" panose="05000000000000000000" pitchFamily="2" charset="2"/>
              <a:buChar char="Ø"/>
            </a:pPr>
            <a:r>
              <a:rPr lang="en-IN" b="1" dirty="0">
                <a:solidFill>
                  <a:schemeClr val="accent2">
                    <a:lumMod val="75000"/>
                  </a:schemeClr>
                </a:solidFill>
              </a:rPr>
              <a:t>LEADER </a:t>
            </a:r>
            <a:r>
              <a:rPr lang="en-IN" b="1" dirty="0" smtClean="0">
                <a:solidFill>
                  <a:schemeClr val="accent2">
                    <a:lumMod val="75000"/>
                  </a:schemeClr>
                </a:solidFill>
              </a:rPr>
              <a:t>    :</a:t>
            </a:r>
          </a:p>
          <a:p>
            <a:pPr>
              <a:buNone/>
            </a:pPr>
            <a:r>
              <a:rPr lang="en-IN" b="1" dirty="0" smtClean="0">
                <a:solidFill>
                  <a:schemeClr val="accent2">
                    <a:lumMod val="75000"/>
                  </a:schemeClr>
                </a:solidFill>
              </a:rPr>
              <a:t> </a:t>
            </a:r>
            <a:r>
              <a:rPr lang="en-IN" b="1" dirty="0" smtClean="0">
                <a:solidFill>
                  <a:schemeClr val="accent2">
                    <a:lumMod val="75000"/>
                  </a:schemeClr>
                </a:solidFill>
              </a:rPr>
              <a:t>                            </a:t>
            </a:r>
            <a:r>
              <a:rPr lang="en-IN" b="1" dirty="0" smtClean="0">
                <a:solidFill>
                  <a:schemeClr val="accent2">
                    <a:lumMod val="75000"/>
                  </a:schemeClr>
                </a:solidFill>
              </a:rPr>
              <a:t> </a:t>
            </a:r>
            <a:r>
              <a:rPr lang="en-IN" b="1" dirty="0">
                <a:solidFill>
                  <a:schemeClr val="accent2">
                    <a:lumMod val="75000"/>
                  </a:schemeClr>
                </a:solidFill>
              </a:rPr>
              <a:t>SUBHASRI.V.P</a:t>
            </a:r>
          </a:p>
          <a:p>
            <a:pPr>
              <a:buFont typeface="Wingdings" panose="05000000000000000000" pitchFamily="2" charset="2"/>
              <a:buChar char="Ø"/>
            </a:pPr>
            <a:r>
              <a:rPr lang="en-IN" b="1" dirty="0">
                <a:solidFill>
                  <a:schemeClr val="accent2">
                    <a:lumMod val="75000"/>
                  </a:schemeClr>
                </a:solidFill>
              </a:rPr>
              <a:t>MEMBERS </a:t>
            </a:r>
            <a:r>
              <a:rPr lang="en-IN" b="1" dirty="0" smtClean="0">
                <a:solidFill>
                  <a:schemeClr val="accent2">
                    <a:lumMod val="75000"/>
                  </a:schemeClr>
                </a:solidFill>
              </a:rPr>
              <a:t>:</a:t>
            </a:r>
            <a:endParaRPr lang="en-IN" b="1" dirty="0" smtClean="0">
              <a:solidFill>
                <a:schemeClr val="accent2">
                  <a:lumMod val="75000"/>
                </a:schemeClr>
              </a:solidFill>
            </a:endParaRPr>
          </a:p>
          <a:p>
            <a:pPr>
              <a:buNone/>
            </a:pPr>
            <a:r>
              <a:rPr lang="en-IN" b="1" dirty="0" smtClean="0">
                <a:solidFill>
                  <a:schemeClr val="accent2">
                    <a:lumMod val="75000"/>
                  </a:schemeClr>
                </a:solidFill>
              </a:rPr>
              <a:t>                              </a:t>
            </a:r>
            <a:r>
              <a:rPr lang="en-IN" b="1" dirty="0" smtClean="0">
                <a:solidFill>
                  <a:schemeClr val="accent2">
                    <a:lumMod val="75000"/>
                  </a:schemeClr>
                </a:solidFill>
              </a:rPr>
              <a:t>SONIYA </a:t>
            </a:r>
            <a:r>
              <a:rPr lang="en-IN" b="1" dirty="0">
                <a:solidFill>
                  <a:schemeClr val="accent2">
                    <a:lumMod val="75000"/>
                  </a:schemeClr>
                </a:solidFill>
              </a:rPr>
              <a:t>AGARWAL.P</a:t>
            </a:r>
          </a:p>
          <a:p>
            <a:pPr>
              <a:buNone/>
            </a:pPr>
            <a:r>
              <a:rPr lang="en-IN" b="1" dirty="0">
                <a:solidFill>
                  <a:schemeClr val="accent2">
                    <a:lumMod val="75000"/>
                  </a:schemeClr>
                </a:solidFill>
              </a:rPr>
              <a:t>                     </a:t>
            </a:r>
            <a:r>
              <a:rPr lang="en-IN" b="1" dirty="0" smtClean="0">
                <a:solidFill>
                  <a:schemeClr val="accent2">
                    <a:lumMod val="75000"/>
                  </a:schemeClr>
                </a:solidFill>
              </a:rPr>
              <a:t>         </a:t>
            </a:r>
            <a:r>
              <a:rPr lang="en-IN" b="1" dirty="0">
                <a:solidFill>
                  <a:schemeClr val="accent2">
                    <a:lumMod val="75000"/>
                  </a:schemeClr>
                </a:solidFill>
              </a:rPr>
              <a:t>SRI VISWA JANANI.K</a:t>
            </a:r>
          </a:p>
          <a:p>
            <a:pPr>
              <a:buNone/>
            </a:pPr>
            <a:r>
              <a:rPr lang="en-IN" b="1" dirty="0">
                <a:solidFill>
                  <a:schemeClr val="accent2">
                    <a:lumMod val="75000"/>
                  </a:schemeClr>
                </a:solidFill>
              </a:rPr>
              <a:t>                     </a:t>
            </a:r>
            <a:r>
              <a:rPr lang="en-IN" b="1" dirty="0" smtClean="0">
                <a:solidFill>
                  <a:schemeClr val="accent2">
                    <a:lumMod val="75000"/>
                  </a:schemeClr>
                </a:solidFill>
              </a:rPr>
              <a:t>         </a:t>
            </a:r>
            <a:r>
              <a:rPr lang="en-IN" b="1" dirty="0">
                <a:solidFill>
                  <a:schemeClr val="accent2">
                    <a:lumMod val="75000"/>
                  </a:schemeClr>
                </a:solidFill>
              </a:rPr>
              <a:t>SRIVARSHINI.S</a:t>
            </a:r>
          </a:p>
          <a:p>
            <a:pPr>
              <a:buNone/>
            </a:pPr>
            <a:r>
              <a:rPr lang="en-IN" b="1" dirty="0">
                <a:solidFill>
                  <a:schemeClr val="accent2">
                    <a:lumMod val="75000"/>
                  </a:schemeClr>
                </a:solidFill>
              </a:rPr>
              <a:t>                    </a:t>
            </a:r>
            <a:r>
              <a:rPr lang="en-IN" b="1" dirty="0" smtClean="0">
                <a:solidFill>
                  <a:schemeClr val="accent2">
                    <a:lumMod val="75000"/>
                  </a:schemeClr>
                </a:solidFill>
              </a:rPr>
              <a:t>          VARSHINI.P           </a:t>
            </a:r>
          </a:p>
          <a:p>
            <a:pPr>
              <a:buFont typeface="Wingdings" panose="05000000000000000000" pitchFamily="2" charset="2"/>
              <a:buChar char="Ø"/>
            </a:pPr>
            <a:endParaRPr lang="en-IN" b="1" dirty="0" smtClean="0">
              <a:solidFill>
                <a:schemeClr val="accent2">
                  <a:lumMod val="75000"/>
                </a:schemeClr>
              </a:solidFill>
            </a:endParaRPr>
          </a:p>
          <a:p>
            <a:pPr marL="457200" indent="-457200">
              <a:buFont typeface="Wingdings" pitchFamily="2" charset="2"/>
              <a:buChar char="Ø"/>
            </a:pPr>
            <a:r>
              <a:rPr lang="en-IN" b="1" dirty="0" smtClean="0">
                <a:solidFill>
                  <a:schemeClr val="accent2">
                    <a:lumMod val="75000"/>
                  </a:schemeClr>
                </a:solidFill>
              </a:rPr>
              <a:t> FACULTY MENTOR:</a:t>
            </a:r>
          </a:p>
          <a:p>
            <a:pPr marL="457200" indent="-457200">
              <a:buNone/>
            </a:pPr>
            <a:r>
              <a:rPr lang="en-IN" b="1" dirty="0" smtClean="0">
                <a:solidFill>
                  <a:schemeClr val="accent2">
                    <a:lumMod val="75000"/>
                  </a:schemeClr>
                </a:solidFill>
              </a:rPr>
              <a:t>                               MRS.K.GOMATHI    M.SC.,M.PHIL,</a:t>
            </a:r>
            <a:endParaRPr lang="en-IN" b="1" dirty="0" smtClean="0">
              <a:solidFill>
                <a:schemeClr val="accent2">
                  <a:lumMod val="75000"/>
                </a:schemeClr>
              </a:solidFill>
            </a:endParaRPr>
          </a:p>
          <a:p>
            <a:pPr>
              <a:buNone/>
            </a:pPr>
            <a:r>
              <a:rPr lang="en-IN" b="1" dirty="0" smtClean="0">
                <a:solidFill>
                  <a:schemeClr val="accent2">
                    <a:lumMod val="75000"/>
                  </a:schemeClr>
                </a:solidFill>
              </a:rPr>
              <a:t> </a:t>
            </a:r>
            <a:r>
              <a:rPr lang="en-IN" b="1" dirty="0" smtClean="0">
                <a:solidFill>
                  <a:schemeClr val="accent2">
                    <a:lumMod val="75000"/>
                  </a:schemeClr>
                </a:solidFill>
              </a:rPr>
              <a:t>                                                                                                   </a:t>
            </a:r>
            <a:r>
              <a:rPr lang="en-IN" b="1" dirty="0" smtClean="0">
                <a:solidFill>
                  <a:schemeClr val="accent2">
                    <a:lumMod val="75000"/>
                  </a:schemeClr>
                </a:solidFill>
              </a:rPr>
              <a:t>            </a:t>
            </a:r>
            <a:endParaRPr lang="en-IN" b="1" dirty="0">
              <a:solidFill>
                <a:schemeClr val="accent2">
                  <a:lumMod val="75000"/>
                </a:schemeClr>
              </a:solidFill>
            </a:endParaRPr>
          </a:p>
        </p:txBody>
      </p:sp>
    </p:spTree>
    <p:extLst>
      <p:ext uri="{BB962C8B-B14F-4D97-AF65-F5344CB8AC3E}">
        <p14:creationId xmlns="" xmlns:p14="http://schemas.microsoft.com/office/powerpoint/2010/main" val="1947286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17BA8F-DEB1-A2C2-86A4-3BF531D6B062}"/>
              </a:ext>
            </a:extLst>
          </p:cNvPr>
          <p:cNvSpPr>
            <a:spLocks noGrp="1"/>
          </p:cNvSpPr>
          <p:nvPr>
            <p:ph type="title"/>
          </p:nvPr>
        </p:nvSpPr>
        <p:spPr/>
        <p:txBody>
          <a:bodyPr>
            <a:normAutofit/>
          </a:bodyPr>
          <a:lstStyle/>
          <a:p>
            <a:r>
              <a:rPr lang="en-IN" sz="4800" b="1" dirty="0">
                <a:solidFill>
                  <a:srgbClr val="0070C0"/>
                </a:solidFill>
                <a:latin typeface="Algerian" panose="04020705040A02060702" pitchFamily="82" charset="0"/>
              </a:rPr>
              <a:t>INTRODUCTION</a:t>
            </a:r>
          </a:p>
        </p:txBody>
      </p:sp>
      <p:sp>
        <p:nvSpPr>
          <p:cNvPr id="3" name="Content Placeholder 2">
            <a:extLst>
              <a:ext uri="{FF2B5EF4-FFF2-40B4-BE49-F238E27FC236}">
                <a16:creationId xmlns="" xmlns:a16="http://schemas.microsoft.com/office/drawing/2014/main" id="{825CB892-A25C-2F02-5574-FD89BFFC0655}"/>
              </a:ext>
            </a:extLst>
          </p:cNvPr>
          <p:cNvSpPr>
            <a:spLocks noGrp="1"/>
          </p:cNvSpPr>
          <p:nvPr>
            <p:ph idx="1"/>
          </p:nvPr>
        </p:nvSpPr>
        <p:spPr/>
        <p:txBody>
          <a:bodyPr>
            <a:normAutofit fontScale="85000" lnSpcReduction="20000"/>
          </a:bodyPr>
          <a:lstStyle/>
          <a:p>
            <a:pPr marL="0" indent="0"/>
            <a:r>
              <a:rPr lang="en-US" b="1" dirty="0" smtClean="0"/>
              <a:t>Global warming is one of the biggest challenges currently being faced by the human race, although correlation is not causation, a likely cause of global warming is due to increased atmospheric carbon dioxide from human activities. </a:t>
            </a:r>
          </a:p>
          <a:p>
            <a:pPr marL="0" indent="0"/>
            <a:r>
              <a:rPr lang="en-US" b="1" dirty="0" smtClean="0"/>
              <a:t>CO2 Emission refers to the Carbon Dioxide emitted throughout the world. For this analysis we will be focusing on CO2 Emissions and its effect on the world we live in as well as some key factors and stats that may play a role in the emission of CO2 globally. Fossil fuel use is the primary source of CO2. </a:t>
            </a:r>
          </a:p>
          <a:p>
            <a:pPr marL="0" indent="0"/>
            <a:r>
              <a:rPr lang="en-US" b="1" dirty="0" smtClean="0"/>
              <a:t>The data throws light onto how much fossil fuels are burnt, per year per nation, which amounts to an increase in CO2 every year.</a:t>
            </a:r>
          </a:p>
          <a:p>
            <a:pPr marL="0" indent="0"/>
            <a:r>
              <a:rPr lang="en-US" b="1" dirty="0" smtClean="0"/>
              <a:t> This will help researchers and environment experts to predict global warming. So countries should set a goal to decrease this amount yearly.</a:t>
            </a:r>
            <a:endParaRPr lang="en-IN" dirty="0"/>
          </a:p>
        </p:txBody>
      </p:sp>
    </p:spTree>
    <p:extLst>
      <p:ext uri="{BB962C8B-B14F-4D97-AF65-F5344CB8AC3E}">
        <p14:creationId xmlns="" xmlns:p14="http://schemas.microsoft.com/office/powerpoint/2010/main" val="2812384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BE4288-F22A-3B82-B1D2-DCC0A41D126A}"/>
              </a:ext>
            </a:extLst>
          </p:cNvPr>
          <p:cNvSpPr>
            <a:spLocks noGrp="1"/>
          </p:cNvSpPr>
          <p:nvPr>
            <p:ph type="title"/>
          </p:nvPr>
        </p:nvSpPr>
        <p:spPr/>
        <p:txBody>
          <a:bodyPr/>
          <a:lstStyle/>
          <a:p>
            <a:r>
              <a:rPr lang="en-IN" b="1" dirty="0">
                <a:solidFill>
                  <a:schemeClr val="accent4"/>
                </a:solidFill>
              </a:rPr>
              <a:t>EMPATHY MAP</a:t>
            </a:r>
          </a:p>
        </p:txBody>
      </p:sp>
      <p:pic>
        <p:nvPicPr>
          <p:cNvPr id="5" name="Content Placeholder 4">
            <a:extLst>
              <a:ext uri="{FF2B5EF4-FFF2-40B4-BE49-F238E27FC236}">
                <a16:creationId xmlns="" xmlns:a16="http://schemas.microsoft.com/office/drawing/2014/main" id="{8D613C02-A033-BEEA-B413-8B2E30C39D01}"/>
              </a:ext>
            </a:extLst>
          </p:cNvPr>
          <p:cNvPicPr>
            <a:picLocks noGrp="1" noChangeAspect="1"/>
          </p:cNvPicPr>
          <p:nvPr>
            <p:ph idx="1"/>
          </p:nvPr>
        </p:nvPicPr>
        <p:blipFill>
          <a:blip r:embed="rId2"/>
          <a:stretch>
            <a:fillRect/>
          </a:stretch>
        </p:blipFill>
        <p:spPr>
          <a:xfrm>
            <a:off x="3646449" y="2557463"/>
            <a:ext cx="4906536" cy="3317875"/>
          </a:xfrm>
        </p:spPr>
      </p:pic>
    </p:spTree>
    <p:extLst>
      <p:ext uri="{BB962C8B-B14F-4D97-AF65-F5344CB8AC3E}">
        <p14:creationId xmlns="" xmlns:p14="http://schemas.microsoft.com/office/powerpoint/2010/main" val="1825861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403719-F52F-226D-2CFF-57FEA520E201}"/>
              </a:ext>
            </a:extLst>
          </p:cNvPr>
          <p:cNvSpPr>
            <a:spLocks noGrp="1"/>
          </p:cNvSpPr>
          <p:nvPr>
            <p:ph type="title"/>
          </p:nvPr>
        </p:nvSpPr>
        <p:spPr/>
        <p:txBody>
          <a:bodyPr/>
          <a:lstStyle/>
          <a:p>
            <a:r>
              <a:rPr lang="en-IN" b="1" dirty="0">
                <a:solidFill>
                  <a:schemeClr val="accent6">
                    <a:lumMod val="50000"/>
                  </a:schemeClr>
                </a:solidFill>
              </a:rPr>
              <a:t>BRAINSTORM</a:t>
            </a:r>
          </a:p>
        </p:txBody>
      </p:sp>
      <p:sp>
        <p:nvSpPr>
          <p:cNvPr id="3" name="Content Placeholder 2">
            <a:extLst>
              <a:ext uri="{FF2B5EF4-FFF2-40B4-BE49-F238E27FC236}">
                <a16:creationId xmlns="" xmlns:a16="http://schemas.microsoft.com/office/drawing/2014/main" id="{25ECA776-DB9E-11CD-4CC2-B0F3A65B9A93}"/>
              </a:ext>
            </a:extLst>
          </p:cNvPr>
          <p:cNvSpPr>
            <a:spLocks noGrp="1"/>
          </p:cNvSpPr>
          <p:nvPr>
            <p:ph idx="1"/>
          </p:nvPr>
        </p:nvSpPr>
        <p:spPr/>
        <p:txBody>
          <a:bodyPr/>
          <a:lstStyle/>
          <a:p>
            <a:endParaRPr lang="en-IN" dirty="0"/>
          </a:p>
        </p:txBody>
      </p:sp>
      <p:pic>
        <p:nvPicPr>
          <p:cNvPr id="5" name="Picture 4">
            <a:extLst>
              <a:ext uri="{FF2B5EF4-FFF2-40B4-BE49-F238E27FC236}">
                <a16:creationId xmlns="" xmlns:a16="http://schemas.microsoft.com/office/drawing/2014/main" id="{A327CDD9-C0F4-645E-C5F8-B90475D401F8}"/>
              </a:ext>
            </a:extLst>
          </p:cNvPr>
          <p:cNvPicPr>
            <a:picLocks noChangeAspect="1"/>
          </p:cNvPicPr>
          <p:nvPr/>
        </p:nvPicPr>
        <p:blipFill>
          <a:blip r:embed="rId2"/>
          <a:stretch>
            <a:fillRect/>
          </a:stretch>
        </p:blipFill>
        <p:spPr>
          <a:xfrm>
            <a:off x="2033754" y="2556932"/>
            <a:ext cx="7611537" cy="3444902"/>
          </a:xfrm>
          <a:prstGeom prst="rect">
            <a:avLst/>
          </a:prstGeom>
        </p:spPr>
      </p:pic>
    </p:spTree>
    <p:extLst>
      <p:ext uri="{BB962C8B-B14F-4D97-AF65-F5344CB8AC3E}">
        <p14:creationId xmlns="" xmlns:p14="http://schemas.microsoft.com/office/powerpoint/2010/main" val="2893940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9FB1CE-5F48-32A3-870B-9A07B4BE3AA6}"/>
              </a:ext>
            </a:extLst>
          </p:cNvPr>
          <p:cNvSpPr>
            <a:spLocks noGrp="1"/>
          </p:cNvSpPr>
          <p:nvPr>
            <p:ph type="title"/>
          </p:nvPr>
        </p:nvSpPr>
        <p:spPr/>
        <p:txBody>
          <a:bodyPr>
            <a:normAutofit fontScale="90000"/>
          </a:bodyPr>
          <a:lstStyle/>
          <a:p>
            <a:r>
              <a:rPr lang="en-IN" b="1" dirty="0">
                <a:solidFill>
                  <a:srgbClr val="0070C0"/>
                </a:solidFill>
              </a:rPr>
              <a:t>ACTIVITY:01</a:t>
            </a:r>
            <a:r>
              <a:rPr lang="en-IN" b="1" dirty="0"/>
              <a:t/>
            </a:r>
            <a:br>
              <a:rPr lang="en-IN" b="1" dirty="0"/>
            </a:br>
            <a:r>
              <a:rPr lang="en-IN" b="1" dirty="0">
                <a:solidFill>
                  <a:srgbClr val="FF0000"/>
                </a:solidFill>
              </a:rPr>
              <a:t>TOTAL WORLD EMISSION</a:t>
            </a:r>
          </a:p>
        </p:txBody>
      </p:sp>
      <p:pic>
        <p:nvPicPr>
          <p:cNvPr id="5" name="Content Placeholder 4">
            <a:extLst>
              <a:ext uri="{FF2B5EF4-FFF2-40B4-BE49-F238E27FC236}">
                <a16:creationId xmlns="" xmlns:a16="http://schemas.microsoft.com/office/drawing/2014/main" id="{2BC95B9C-6A68-98F0-D63C-5B65E444DFB3}"/>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694986" y="2557463"/>
            <a:ext cx="9201612" cy="3317875"/>
          </a:xfrm>
        </p:spPr>
      </p:pic>
    </p:spTree>
    <p:extLst>
      <p:ext uri="{BB962C8B-B14F-4D97-AF65-F5344CB8AC3E}">
        <p14:creationId xmlns="" xmlns:p14="http://schemas.microsoft.com/office/powerpoint/2010/main" val="2187362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08CBDA-9C13-A500-2911-AF9D5AEBA915}"/>
              </a:ext>
            </a:extLst>
          </p:cNvPr>
          <p:cNvSpPr>
            <a:spLocks noGrp="1"/>
          </p:cNvSpPr>
          <p:nvPr>
            <p:ph type="title"/>
          </p:nvPr>
        </p:nvSpPr>
        <p:spPr/>
        <p:txBody>
          <a:bodyPr>
            <a:normAutofit fontScale="90000"/>
          </a:bodyPr>
          <a:lstStyle/>
          <a:p>
            <a:r>
              <a:rPr lang="en-IN" sz="4000" b="1" dirty="0">
                <a:solidFill>
                  <a:schemeClr val="accent4">
                    <a:lumMod val="75000"/>
                  </a:schemeClr>
                </a:solidFill>
                <a:latin typeface="Algerian" panose="04020705040A02060702" pitchFamily="82" charset="0"/>
              </a:rPr>
              <a:t>ACTIVITY:02</a:t>
            </a:r>
            <a:br>
              <a:rPr lang="en-IN" sz="4000" b="1" dirty="0">
                <a:solidFill>
                  <a:schemeClr val="accent4">
                    <a:lumMod val="75000"/>
                  </a:schemeClr>
                </a:solidFill>
                <a:latin typeface="Algerian" panose="04020705040A02060702" pitchFamily="82" charset="0"/>
              </a:rPr>
            </a:br>
            <a:r>
              <a:rPr lang="en-IN" sz="4000" b="1" dirty="0">
                <a:solidFill>
                  <a:schemeClr val="accent4">
                    <a:lumMod val="75000"/>
                  </a:schemeClr>
                </a:solidFill>
                <a:latin typeface="Algerian" panose="04020705040A02060702" pitchFamily="82" charset="0"/>
              </a:rPr>
              <a:t>TOTAL EMITTING COUNTRIES</a:t>
            </a:r>
          </a:p>
        </p:txBody>
      </p:sp>
      <p:pic>
        <p:nvPicPr>
          <p:cNvPr id="5" name="Content Placeholder 4">
            <a:extLst>
              <a:ext uri="{FF2B5EF4-FFF2-40B4-BE49-F238E27FC236}">
                <a16:creationId xmlns="" xmlns:a16="http://schemas.microsoft.com/office/drawing/2014/main" id="{E47986A3-7317-FE6D-C2E8-1CECD6929BDD}"/>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483112" y="2557463"/>
            <a:ext cx="9601196" cy="3317875"/>
          </a:xfrm>
        </p:spPr>
      </p:pic>
    </p:spTree>
    <p:extLst>
      <p:ext uri="{BB962C8B-B14F-4D97-AF65-F5344CB8AC3E}">
        <p14:creationId xmlns="" xmlns:p14="http://schemas.microsoft.com/office/powerpoint/2010/main" val="125708910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122</TotalTime>
  <Words>127</Words>
  <Application>Microsoft Office PowerPoint</Application>
  <PresentationFormat>Custom</PresentationFormat>
  <Paragraphs>51</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Organic</vt:lpstr>
      <vt:lpstr>Slide 1</vt:lpstr>
      <vt:lpstr>WELCOME ANNAI WOMENS COLLEGE PUNNAMCHATRAM, KARUR.</vt:lpstr>
      <vt:lpstr>UNEARTHING THE ENVIRONMENTAL IMPACT OF HUMAN ACTIVITY: A GLOBAL CO2 EMISSION ANALYSIS</vt:lpstr>
      <vt:lpstr>III BSC MATHEMATICS</vt:lpstr>
      <vt:lpstr>INTRODUCTION</vt:lpstr>
      <vt:lpstr>EMPATHY MAP</vt:lpstr>
      <vt:lpstr>BRAINSTORM</vt:lpstr>
      <vt:lpstr>ACTIVITY:01 TOTAL WORLD EMISSION</vt:lpstr>
      <vt:lpstr>ACTIVITY:02 TOTAL EMITTING COUNTRIES</vt:lpstr>
      <vt:lpstr>ACTIVITY:04 TOTAL CO2 EMISSION OVER TIME</vt:lpstr>
      <vt:lpstr>ACTIVITY:05 CO2 EMISSION INDIA VS UNITED STATES</vt:lpstr>
      <vt:lpstr>ACTIVITY:06 TOTAL EMISSION BY CONTINENTS</vt:lpstr>
      <vt:lpstr>ACTIVITY:07 CO2 EMISSION PER CAPITA</vt:lpstr>
      <vt:lpstr>ACTIVITY:08 CO2 EMISSION BY OTHER FACTORS</vt:lpstr>
      <vt:lpstr>ACTIVITY:09 EMISSION RATE BY INTERNAL FACTORS</vt:lpstr>
      <vt:lpstr>ACTIVITY:10 DONOUT CHART FOR COAL</vt:lpstr>
      <vt:lpstr>ACTIVITY:11 DONOUT CHART FOR CEMENT</vt:lpstr>
      <vt:lpstr>ACTIVITY:12 DONOUT CHART FOR OIL</vt:lpstr>
      <vt:lpstr>ACTIVITY:13 DONOUT CHART FOR GAS</vt:lpstr>
      <vt:lpstr>ACTIVITY:14 DONOUT CHART FOR FLARING CO2</vt:lpstr>
      <vt:lpstr>ACTIVITY:15 CO2 EMISSION OVER PAST 10 YEARS</vt:lpstr>
      <vt:lpstr>ACTIVITY:16 CONTINENT WISE CONTRIBUTION TO INTERNAL FACTORS</vt:lpstr>
      <vt:lpstr>ACTIVITY:17 CO2 EMISSION FROM 1990 TO 2020</vt:lpstr>
      <vt:lpstr>ACTIVITY:18 CUMULATIVE CO2 AND CO2 PER CAPITA</vt:lpstr>
      <vt:lpstr>ACTIVITY:19 CO2 EMISSION IN 2020</vt:lpstr>
      <vt:lpstr>ACTIVITY:20 CHINA VS INDIA INTERNAL FACTORS</vt:lpstr>
      <vt:lpstr>ACTIVITY:21 OVER ALL CONTRIBUTION IN CHINA IN CO2 EMISSION</vt:lpstr>
      <vt:lpstr>ACTIVITY:22 DASHBOARD 1</vt:lpstr>
      <vt:lpstr>ACTIVITY:23 DASHBOARD 2</vt:lpstr>
      <vt:lpstr>ACTIVITY:23 DASHBOARD 3</vt:lpstr>
      <vt:lpstr>ACTIVITY:24 DASHBOARD 4</vt:lpstr>
      <vt:lpstr>ACTIVITY:25 DASHBOARD 5</vt:lpstr>
      <vt:lpstr>ACTIVITY:26 DASHBOAD 6</vt:lpstr>
      <vt:lpstr>ACTIVITY:27 STORY1</vt:lpstr>
      <vt:lpstr>HTML DASHBOARD AND STORY</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ANNAI WOMENS COLLEGE PUNNAMCHATRAM, KARUR.</dc:title>
  <dc:creator>annai annai</dc:creator>
  <cp:lastModifiedBy>Admin</cp:lastModifiedBy>
  <cp:revision>6</cp:revision>
  <dcterms:created xsi:type="dcterms:W3CDTF">2023-04-17T08:26:20Z</dcterms:created>
  <dcterms:modified xsi:type="dcterms:W3CDTF">2023-04-17T09:52:22Z</dcterms:modified>
</cp:coreProperties>
</file>